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1"/>
  </p:notesMasterIdLst>
  <p:handoutMasterIdLst>
    <p:handoutMasterId r:id="rId32"/>
  </p:handoutMasterIdLst>
  <p:sldIdLst>
    <p:sldId id="258" r:id="rId2"/>
    <p:sldId id="312" r:id="rId3"/>
    <p:sldId id="305" r:id="rId4"/>
    <p:sldId id="314" r:id="rId5"/>
    <p:sldId id="315" r:id="rId6"/>
    <p:sldId id="316" r:id="rId7"/>
    <p:sldId id="317" r:id="rId8"/>
    <p:sldId id="311" r:id="rId9"/>
    <p:sldId id="318" r:id="rId10"/>
    <p:sldId id="319" r:id="rId11"/>
    <p:sldId id="320" r:id="rId12"/>
    <p:sldId id="321" r:id="rId13"/>
    <p:sldId id="322" r:id="rId14"/>
    <p:sldId id="306"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08" r:id="rId29"/>
    <p:sldId id="267" r:id="rId30"/>
  </p:sldIdLst>
  <p:sldSz cx="9144000" cy="6858000" type="screen4x3"/>
  <p:notesSz cx="6858000" cy="9144000"/>
  <p:embeddedFontLst>
    <p:embeddedFont>
      <p:font typeface="Twinkl" panose="020B0604020202020204" charset="0"/>
      <p:regular r:id="rId33"/>
      <p:bold r:id="rId34"/>
    </p:embeddedFont>
    <p:embeddedFont>
      <p:font typeface="Twinkl SemiBold" charset="0"/>
      <p:bold r:id="rId35"/>
    </p:embeddedFont>
    <p:embeddedFont>
      <p:font typeface="Tuffy-TTF" panose="020B0603060100000000" charset="0"/>
      <p:regular r:id="rId36"/>
      <p:bold r:id="rId37"/>
      <p:italic r:id="rId38"/>
      <p:boldItalic r:id="rId39"/>
    </p:embeddedFont>
  </p:embeddedFontLst>
  <p:defaultTextStyle>
    <a:defPPr>
      <a:defRPr lang="en-GB"/>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2233"/>
    <a:srgbClr val="FCE7B8"/>
    <a:srgbClr val="2DB6BC"/>
    <a:srgbClr val="CAE6F4"/>
    <a:srgbClr val="68BF56"/>
    <a:srgbClr val="2C9246"/>
    <a:srgbClr val="71AC46"/>
    <a:srgbClr val="DE1E5A"/>
    <a:srgbClr val="AEE9EC"/>
    <a:srgbClr val="D83A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4" d="100"/>
          <a:sy n="74" d="100"/>
        </p:scale>
        <p:origin x="1290" y="66"/>
      </p:cViewPr>
      <p:guideLst>
        <p:guide orient="horz" pos="2160"/>
        <p:guide pos="288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dirty="0">
                <a:latin typeface="Tuffy-TTF" panose="020B0603060100000000" pitchFamily="34" charset="0"/>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Tuffy-TTF" panose="020B0603060100000000" pitchFamily="34" charset="0"/>
              </a:defRPr>
            </a:lvl1pPr>
          </a:lstStyle>
          <a:p>
            <a:pPr>
              <a:defRPr/>
            </a:pPr>
            <a:fld id="{EBCAB23E-5E8D-4EE2-83B5-ED1C61A16838}" type="datetimeFigureOut">
              <a:rPr lang="en-GB"/>
              <a:pPr>
                <a:defRPr/>
              </a:pPr>
              <a:t>25/03/2020</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Tuffy-TTF" panose="020B0603060100000000" pitchFamily="34" charset="0"/>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Tuffy-TTF" panose="020B0603060100000000" pitchFamily="34" charset="0"/>
              </a:defRPr>
            </a:lvl1pPr>
          </a:lstStyle>
          <a:p>
            <a:pPr>
              <a:defRPr/>
            </a:pPr>
            <a:fld id="{8FA9FD05-3BB6-41CC-853D-2075B3AECABA}" type="slidenum">
              <a:rPr lang="en-GB"/>
              <a:pPr>
                <a:defRPr/>
              </a:pPr>
              <a:t>‹#›</a:t>
            </a:fld>
            <a:endParaRPr lang="en-GB" dirty="0"/>
          </a:p>
        </p:txBody>
      </p:sp>
    </p:spTree>
    <p:extLst>
      <p:ext uri="{BB962C8B-B14F-4D97-AF65-F5344CB8AC3E}">
        <p14:creationId xmlns:p14="http://schemas.microsoft.com/office/powerpoint/2010/main" val="2091656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dirty="0">
                <a:latin typeface="Tuffy-TTF" panose="020B0603060100000000" pitchFamily="34" charset="0"/>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Tuffy-TTF" panose="020B0603060100000000" pitchFamily="34" charset="0"/>
              </a:defRPr>
            </a:lvl1pPr>
          </a:lstStyle>
          <a:p>
            <a:pPr>
              <a:defRPr/>
            </a:pPr>
            <a:fld id="{928FEF98-7973-4A8C-8B7D-76BB1CDE8734}" type="datetimeFigureOut">
              <a:rPr lang="en-GB"/>
              <a:pPr>
                <a:defRPr/>
              </a:pPr>
              <a:t>25/03/2020</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Tuffy-TTF" panose="020B0603060100000000" pitchFamily="34"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Tuffy-TTF" panose="020B0603060100000000" pitchFamily="34" charset="0"/>
              </a:defRPr>
            </a:lvl1pPr>
          </a:lstStyle>
          <a:p>
            <a:pPr>
              <a:defRPr/>
            </a:pPr>
            <a:fld id="{72C48283-2588-4AA5-AB63-C726861FDEB3}" type="slidenum">
              <a:rPr lang="en-GB"/>
              <a:pPr>
                <a:defRPr/>
              </a:pPr>
              <a:t>‹#›</a:t>
            </a:fld>
            <a:endParaRPr lang="en-GB" dirty="0"/>
          </a:p>
        </p:txBody>
      </p:sp>
    </p:spTree>
    <p:extLst>
      <p:ext uri="{BB962C8B-B14F-4D97-AF65-F5344CB8AC3E}">
        <p14:creationId xmlns:p14="http://schemas.microsoft.com/office/powerpoint/2010/main" val="42133543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uffy-TTF" panose="020B0603060100000000" pitchFamily="34" charset="0"/>
        <a:ea typeface="+mn-ea"/>
        <a:cs typeface="+mn-cs"/>
      </a:defRPr>
    </a:lvl1pPr>
    <a:lvl2pPr marL="457200" algn="l" rtl="0" fontAlgn="base">
      <a:spcBef>
        <a:spcPct val="30000"/>
      </a:spcBef>
      <a:spcAft>
        <a:spcPct val="0"/>
      </a:spcAft>
      <a:defRPr sz="1200" kern="1200">
        <a:solidFill>
          <a:schemeClr val="tx1"/>
        </a:solidFill>
        <a:latin typeface="Tuffy-TTF" panose="020B0603060100000000" pitchFamily="34" charset="0"/>
        <a:ea typeface="+mn-ea"/>
        <a:cs typeface="+mn-cs"/>
      </a:defRPr>
    </a:lvl2pPr>
    <a:lvl3pPr marL="914400" algn="l" rtl="0" fontAlgn="base">
      <a:spcBef>
        <a:spcPct val="30000"/>
      </a:spcBef>
      <a:spcAft>
        <a:spcPct val="0"/>
      </a:spcAft>
      <a:defRPr sz="1200" kern="1200">
        <a:solidFill>
          <a:schemeClr val="tx1"/>
        </a:solidFill>
        <a:latin typeface="Tuffy-TTF" panose="020B0603060100000000" pitchFamily="34" charset="0"/>
        <a:ea typeface="+mn-ea"/>
        <a:cs typeface="+mn-cs"/>
      </a:defRPr>
    </a:lvl3pPr>
    <a:lvl4pPr marL="1371600" algn="l" rtl="0" fontAlgn="base">
      <a:spcBef>
        <a:spcPct val="30000"/>
      </a:spcBef>
      <a:spcAft>
        <a:spcPct val="0"/>
      </a:spcAft>
      <a:defRPr sz="1200" kern="1200">
        <a:solidFill>
          <a:schemeClr val="tx1"/>
        </a:solidFill>
        <a:latin typeface="Tuffy-TTF" panose="020B0603060100000000" pitchFamily="34" charset="0"/>
        <a:ea typeface="+mn-ea"/>
        <a:cs typeface="+mn-cs"/>
      </a:defRPr>
    </a:lvl4pPr>
    <a:lvl5pPr marL="1828800" algn="l" rtl="0" fontAlgn="base">
      <a:spcBef>
        <a:spcPct val="30000"/>
      </a:spcBef>
      <a:spcAft>
        <a:spcPct val="0"/>
      </a:spcAft>
      <a:defRPr sz="1200" kern="1200">
        <a:solidFill>
          <a:schemeClr val="tx1"/>
        </a:solidFill>
        <a:latin typeface="Tuffy-TTF" panose="020B0603060100000000"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670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2"/>
          <p:cNvSpPr/>
          <p:nvPr/>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71141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27833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633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3883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GB" altLang="en-US"/>
              <a:t>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681" r:id="rId1"/>
    <p:sldLayoutId id="2147483683" r:id="rId2"/>
    <p:sldLayoutId id="2147483684" r:id="rId3"/>
    <p:sldLayoutId id="2147483685" r:id="rId4"/>
    <p:sldLayoutId id="2147483679" r:id="rId5"/>
  </p:sldLayoutIdLst>
  <p:txStyles>
    <p:titleStyle>
      <a:lvl1pPr algn="l" rtl="0" eaLnBrk="1" fontAlgn="base" hangingPunct="1">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1" fontAlgn="base" hangingPunct="1">
        <a:lnSpc>
          <a:spcPct val="90000"/>
        </a:lnSpc>
        <a:spcBef>
          <a:spcPct val="0"/>
        </a:spcBef>
        <a:spcAft>
          <a:spcPct val="0"/>
        </a:spcAft>
        <a:defRPr sz="4000" b="1">
          <a:solidFill>
            <a:srgbClr val="1C1C1C"/>
          </a:solidFill>
          <a:latin typeface="Twinkl" pitchFamily="2" charset="0"/>
        </a:defRPr>
      </a:lvl2pPr>
      <a:lvl3pPr algn="l" rtl="0" eaLnBrk="1" fontAlgn="base" hangingPunct="1">
        <a:lnSpc>
          <a:spcPct val="90000"/>
        </a:lnSpc>
        <a:spcBef>
          <a:spcPct val="0"/>
        </a:spcBef>
        <a:spcAft>
          <a:spcPct val="0"/>
        </a:spcAft>
        <a:defRPr sz="4000" b="1">
          <a:solidFill>
            <a:srgbClr val="1C1C1C"/>
          </a:solidFill>
          <a:latin typeface="Twinkl" pitchFamily="2" charset="0"/>
        </a:defRPr>
      </a:lvl3pPr>
      <a:lvl4pPr algn="l" rtl="0" eaLnBrk="1" fontAlgn="base" hangingPunct="1">
        <a:lnSpc>
          <a:spcPct val="90000"/>
        </a:lnSpc>
        <a:spcBef>
          <a:spcPct val="0"/>
        </a:spcBef>
        <a:spcAft>
          <a:spcPct val="0"/>
        </a:spcAft>
        <a:defRPr sz="4000" b="1">
          <a:solidFill>
            <a:srgbClr val="1C1C1C"/>
          </a:solidFill>
          <a:latin typeface="Twinkl" pitchFamily="2" charset="0"/>
        </a:defRPr>
      </a:lvl4pPr>
      <a:lvl5pPr algn="l" rtl="0" eaLnBrk="1" fontAlgn="base" hangingPunct="1">
        <a:lnSpc>
          <a:spcPct val="90000"/>
        </a:lnSpc>
        <a:spcBef>
          <a:spcPct val="0"/>
        </a:spcBef>
        <a:spcAft>
          <a:spcPct val="0"/>
        </a:spcAft>
        <a:defRPr sz="4000" b="1">
          <a:solidFill>
            <a:srgbClr val="1C1C1C"/>
          </a:solidFill>
          <a:latin typeface="Twinkl" pitchFamily="2" charset="0"/>
        </a:defRPr>
      </a:lvl5pPr>
      <a:lvl6pPr marL="457200" algn="l" rtl="0" eaLnBrk="1" fontAlgn="base" hangingPunct="1">
        <a:lnSpc>
          <a:spcPct val="90000"/>
        </a:lnSpc>
        <a:spcBef>
          <a:spcPct val="0"/>
        </a:spcBef>
        <a:spcAft>
          <a:spcPct val="0"/>
        </a:spcAft>
        <a:defRPr sz="4000" b="1">
          <a:solidFill>
            <a:srgbClr val="1C1C1C"/>
          </a:solidFill>
          <a:latin typeface="Twinkl" pitchFamily="2" charset="0"/>
        </a:defRPr>
      </a:lvl6pPr>
      <a:lvl7pPr marL="914400" algn="l" rtl="0" eaLnBrk="1" fontAlgn="base" hangingPunct="1">
        <a:lnSpc>
          <a:spcPct val="90000"/>
        </a:lnSpc>
        <a:spcBef>
          <a:spcPct val="0"/>
        </a:spcBef>
        <a:spcAft>
          <a:spcPct val="0"/>
        </a:spcAft>
        <a:defRPr sz="4000" b="1">
          <a:solidFill>
            <a:srgbClr val="1C1C1C"/>
          </a:solidFill>
          <a:latin typeface="Twinkl" pitchFamily="2" charset="0"/>
        </a:defRPr>
      </a:lvl7pPr>
      <a:lvl8pPr marL="1371600" algn="l" rtl="0" eaLnBrk="1" fontAlgn="base" hangingPunct="1">
        <a:lnSpc>
          <a:spcPct val="90000"/>
        </a:lnSpc>
        <a:spcBef>
          <a:spcPct val="0"/>
        </a:spcBef>
        <a:spcAft>
          <a:spcPct val="0"/>
        </a:spcAft>
        <a:defRPr sz="4000" b="1">
          <a:solidFill>
            <a:srgbClr val="1C1C1C"/>
          </a:solidFill>
          <a:latin typeface="Twinkl" pitchFamily="2" charset="0"/>
        </a:defRPr>
      </a:lvl8pPr>
      <a:lvl9pPr marL="1828800" algn="l" rtl="0" eaLnBrk="1" fontAlgn="base" hangingPunct="1">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Tuffy-TTF" panose="020B0603060100000000" pitchFamily="34" charset="0"/>
          <a:cs typeface="Tuffy-TTF" panose="020B0603060100000000"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Tuffy-TTF" panose="020B0603060100000000" pitchFamily="34" charset="0"/>
          <a:cs typeface="Tuffy-TTF" panose="020B0603060100000000"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tiff"/><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tiff"/><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tiff"/><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tiff"/><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35.pn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slideLayout" Target="../slideLayouts/slideLayout2.xml"/><Relationship Id="rId5" Type="http://schemas.microsoft.com/office/2007/relationships/media" Target="../media/media3.mp3"/><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tiff"/><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AE6F4"/>
        </a:solidFill>
        <a:effectLst/>
      </p:bgPr>
    </p:bg>
    <p:spTree>
      <p:nvGrpSpPr>
        <p:cNvPr id="1" name=""/>
        <p:cNvGrpSpPr/>
        <p:nvPr/>
      </p:nvGrpSpPr>
      <p:grpSpPr>
        <a:xfrm>
          <a:off x="0" y="0"/>
          <a:ext cx="0" cy="0"/>
          <a:chOff x="0" y="0"/>
          <a:chExt cx="0" cy="0"/>
        </a:xfrm>
      </p:grpSpPr>
      <p:grpSp>
        <p:nvGrpSpPr>
          <p:cNvPr id="3" name="Group 2"/>
          <p:cNvGrpSpPr/>
          <p:nvPr/>
        </p:nvGrpSpPr>
        <p:grpSpPr>
          <a:xfrm>
            <a:off x="465667" y="431800"/>
            <a:ext cx="8210789" cy="5969000"/>
            <a:chOff x="465667" y="431800"/>
            <a:chExt cx="8210789" cy="596900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31800"/>
              <a:ext cx="8208912" cy="5960533"/>
            </a:xfrm>
            <a:prstGeom prst="roundRect">
              <a:avLst>
                <a:gd name="adj" fmla="val 2758"/>
              </a:avLst>
            </a:prstGeom>
            <a:ln w="28575">
              <a:solidFill>
                <a:schemeClr val="bg1"/>
              </a:solid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667" y="558194"/>
              <a:ext cx="8195734" cy="5842606"/>
            </a:xfrm>
            <a:prstGeom prst="roundRect">
              <a:avLst>
                <a:gd name="adj" fmla="val 3335"/>
              </a:avLst>
            </a:prstGeom>
          </p:spPr>
        </p:pic>
      </p:grpSp>
      <p:grpSp>
        <p:nvGrpSpPr>
          <p:cNvPr id="6" name="Group 5"/>
          <p:cNvGrpSpPr/>
          <p:nvPr/>
        </p:nvGrpSpPr>
        <p:grpSpPr>
          <a:xfrm>
            <a:off x="8020050" y="227397"/>
            <a:ext cx="1123947" cy="504056"/>
            <a:chOff x="8020930" y="1700808"/>
            <a:chExt cx="1159582" cy="504056"/>
          </a:xfrm>
          <a:solidFill>
            <a:schemeClr val="accent6"/>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Teach</a:t>
              </a:r>
            </a:p>
          </p:txBody>
        </p:sp>
      </p:gr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1053" y="2802465"/>
            <a:ext cx="1547169" cy="3361267"/>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5744" y="2844800"/>
            <a:ext cx="1068748" cy="3318933"/>
          </a:xfrm>
          <a:prstGeom prst="rect">
            <a:avLst/>
          </a:prstGeom>
        </p:spPr>
      </p:pic>
      <p:sp>
        <p:nvSpPr>
          <p:cNvPr id="9" name="Rounded Rectangle 8"/>
          <p:cNvSpPr/>
          <p:nvPr/>
        </p:nvSpPr>
        <p:spPr>
          <a:xfrm>
            <a:off x="611560" y="5156200"/>
            <a:ext cx="7920880" cy="1081112"/>
          </a:xfrm>
          <a:prstGeom prst="roundRect">
            <a:avLst>
              <a:gd name="adj" fmla="val 544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dirty="0">
                <a:solidFill>
                  <a:schemeClr val="tx1"/>
                </a:solidFill>
                <a:latin typeface="Twinkl" pitchFamily="50" charset="0"/>
              </a:rPr>
              <a:t>“We are off on a treasure hunt!” yelled Fran from the crow’s nest.</a:t>
            </a:r>
          </a:p>
          <a:p>
            <a:r>
              <a:rPr lang="en-GB" sz="2000" dirty="0">
                <a:solidFill>
                  <a:schemeClr val="tx1"/>
                </a:solidFill>
                <a:latin typeface="Twinkl" pitchFamily="50" charset="0"/>
              </a:rPr>
              <a:t>“Buried treasure, we are coming to get you!” shouted Sam.</a:t>
            </a:r>
          </a:p>
          <a:p>
            <a:r>
              <a:rPr lang="en-GB" sz="2000" dirty="0">
                <a:solidFill>
                  <a:schemeClr val="tx1"/>
                </a:solidFill>
                <a:latin typeface="Twinkl" pitchFamily="50" charset="0"/>
              </a:rPr>
              <a:t>“Asia, here we come!” boomed Kit in his best pirate voice. </a:t>
            </a:r>
          </a:p>
        </p:txBody>
      </p:sp>
      <p:grpSp>
        <p:nvGrpSpPr>
          <p:cNvPr id="13" name="Question Button"/>
          <p:cNvGrpSpPr>
            <a:grpSpLocks/>
          </p:cNvGrpSpPr>
          <p:nvPr/>
        </p:nvGrpSpPr>
        <p:grpSpPr bwMode="auto">
          <a:xfrm>
            <a:off x="349250" y="100013"/>
            <a:ext cx="992188" cy="1000125"/>
            <a:chOff x="6804248" y="5183475"/>
            <a:chExt cx="992572" cy="999757"/>
          </a:xfrm>
        </p:grpSpPr>
        <p:pic>
          <p:nvPicPr>
            <p:cNvPr id="14" name="Picture 13">
              <a:extLst>
                <a:ext uri="{FF2B5EF4-FFF2-40B4-BE49-F238E27FC236}">
                  <a16:creationId xmlns:a16="http://schemas.microsoft.com/office/drawing/2014/main" xmlns="" id="{50FF55DA-F97C-4D1B-AA7E-7F5FD063E3A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2155" t="-1312" r="-2155" b="67812"/>
            <a:stretch/>
          </p:blipFill>
          <p:spPr>
            <a:xfrm>
              <a:off x="6804248" y="5517232"/>
              <a:ext cx="666000" cy="666000"/>
            </a:xfrm>
            <a:prstGeom prst="ellipse">
              <a:avLst/>
            </a:prstGeom>
            <a:solidFill>
              <a:schemeClr val="bg1"/>
            </a:solidFill>
            <a:ln w="57150">
              <a:solidFill>
                <a:srgbClr val="00938F"/>
              </a:solidFill>
            </a:ln>
          </p:spPr>
        </p:pic>
        <p:sp>
          <p:nvSpPr>
            <p:cNvPr id="15" name="TextBox 14"/>
            <p:cNvSpPr txBox="1">
              <a:spLocks noChangeArrowheads="1"/>
            </p:cNvSpPr>
            <p:nvPr/>
          </p:nvSpPr>
          <p:spPr bwMode="auto">
            <a:xfrm rot="-574081">
              <a:off x="7277276" y="5183475"/>
              <a:ext cx="360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2800" b="1">
                  <a:solidFill>
                    <a:srgbClr val="00938F"/>
                  </a:solidFill>
                </a:rPr>
                <a:t>?</a:t>
              </a:r>
            </a:p>
          </p:txBody>
        </p:sp>
        <p:sp>
          <p:nvSpPr>
            <p:cNvPr id="16" name="TextBox 15"/>
            <p:cNvSpPr txBox="1">
              <a:spLocks noChangeArrowheads="1"/>
            </p:cNvSpPr>
            <p:nvPr/>
          </p:nvSpPr>
          <p:spPr bwMode="auto">
            <a:xfrm rot="815995">
              <a:off x="7436780" y="5327491"/>
              <a:ext cx="360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2800" b="1">
                  <a:solidFill>
                    <a:srgbClr val="00938F"/>
                  </a:solidFill>
                </a:rPr>
                <a:t>?</a:t>
              </a:r>
            </a:p>
          </p:txBody>
        </p:sp>
      </p:grpSp>
      <p:sp>
        <p:nvSpPr>
          <p:cNvPr id="17" name="Kit's teaching bubble">
            <a:extLst>
              <a:ext uri="{FF2B5EF4-FFF2-40B4-BE49-F238E27FC236}">
                <a16:creationId xmlns:a16="http://schemas.microsoft.com/office/drawing/2014/main" xmlns="" id="{9734B0D6-E4FB-49E5-A6B7-8E367D21CF22}"/>
              </a:ext>
            </a:extLst>
          </p:cNvPr>
          <p:cNvSpPr/>
          <p:nvPr/>
        </p:nvSpPr>
        <p:spPr>
          <a:xfrm>
            <a:off x="1930400" y="268288"/>
            <a:ext cx="3750951" cy="763587"/>
          </a:xfrm>
          <a:prstGeom prst="wedgeRoundRectCallout">
            <a:avLst>
              <a:gd name="adj1" fmla="val -76955"/>
              <a:gd name="adj2" fmla="val 28443"/>
              <a:gd name="adj3" fmla="val 16667"/>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dirty="0">
                <a:solidFill>
                  <a:schemeClr val="tx1"/>
                </a:solidFill>
                <a:latin typeface="Twinkl" pitchFamily="50" charset="0"/>
                <a:sym typeface="Wingdings" panose="05000000000000000000" pitchFamily="2" charset="2"/>
              </a:rPr>
              <a:t>How do you think that Kit, Sam and Fran were feeling?</a:t>
            </a:r>
            <a:endParaRPr lang="en-GB" dirty="0">
              <a:solidFill>
                <a:schemeClr val="tx1"/>
              </a:solidFill>
              <a:latin typeface="Twinkl" pitchFamily="50" charset="0"/>
            </a:endParaRPr>
          </a:p>
        </p:txBody>
      </p:sp>
      <p:sp>
        <p:nvSpPr>
          <p:cNvPr id="18" name="Close bubble">
            <a:extLst>
              <a:ext uri="{FF2B5EF4-FFF2-40B4-BE49-F238E27FC236}">
                <a16:creationId xmlns:a16="http://schemas.microsoft.com/office/drawing/2014/main" xmlns="" id="{AFD2BDE6-6EAB-4648-A609-576A258C11B3}"/>
              </a:ext>
            </a:extLst>
          </p:cNvPr>
          <p:cNvSpPr/>
          <p:nvPr/>
        </p:nvSpPr>
        <p:spPr>
          <a:xfrm>
            <a:off x="5492875" y="171450"/>
            <a:ext cx="284162" cy="28416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X</a:t>
            </a:r>
            <a:endParaRPr lang="en-GB" sz="1400" b="1" dirty="0"/>
          </a:p>
        </p:txBody>
      </p:sp>
    </p:spTree>
    <p:extLst>
      <p:ext uri="{BB962C8B-B14F-4D97-AF65-F5344CB8AC3E}">
        <p14:creationId xmlns:p14="http://schemas.microsoft.com/office/powerpoint/2010/main" val="26567564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nextCondLst>
                <p:cond evt="onClick" delay="0">
                  <p:tgtEl>
                    <p:spTgt spid="13"/>
                  </p:tgtEl>
                </p:cond>
              </p:nextCondLst>
            </p:seq>
            <p:seq concurrent="1" nextAc="seek">
              <p:cTn id="11" restart="whenNotActive" fill="hold" evtFilter="cancelBubble" nodeType="interactiveSeq">
                <p:stCondLst>
                  <p:cond evt="onClick" delay="0">
                    <p:tgtEl>
                      <p:spTgt spid="18"/>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7" grpId="0" animBg="1"/>
      <p:bldP spid="17" grpId="1" animBg="1"/>
      <p:bldP spid="18" grpId="0" animBg="1"/>
      <p:bldP spid="1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AE6F4"/>
        </a:solidFill>
        <a:effectLst/>
      </p:bgPr>
    </p:bg>
    <p:spTree>
      <p:nvGrpSpPr>
        <p:cNvPr id="1" name=""/>
        <p:cNvGrpSpPr/>
        <p:nvPr/>
      </p:nvGrpSpPr>
      <p:grpSpPr>
        <a:xfrm>
          <a:off x="0" y="0"/>
          <a:ext cx="0" cy="0"/>
          <a:chOff x="0" y="0"/>
          <a:chExt cx="0" cy="0"/>
        </a:xfrm>
      </p:grpSpPr>
      <p:grpSp>
        <p:nvGrpSpPr>
          <p:cNvPr id="7" name="Group 6"/>
          <p:cNvGrpSpPr/>
          <p:nvPr/>
        </p:nvGrpSpPr>
        <p:grpSpPr>
          <a:xfrm>
            <a:off x="465667" y="440267"/>
            <a:ext cx="8210789" cy="5943600"/>
            <a:chOff x="465667" y="440267"/>
            <a:chExt cx="8210789" cy="594360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40267"/>
              <a:ext cx="8208912" cy="5918200"/>
            </a:xfrm>
            <a:prstGeom prst="roundRect">
              <a:avLst>
                <a:gd name="adj" fmla="val 2758"/>
              </a:avLst>
            </a:prstGeom>
            <a:ln w="28575">
              <a:solidFill>
                <a:schemeClr val="bg1"/>
              </a:solidFill>
            </a:ln>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071"/>
            <a:stretch/>
          </p:blipFill>
          <p:spPr>
            <a:xfrm>
              <a:off x="465667" y="1421794"/>
              <a:ext cx="8195734" cy="4962073"/>
            </a:xfrm>
            <a:prstGeom prst="roundRect">
              <a:avLst>
                <a:gd name="adj" fmla="val 3335"/>
              </a:avLst>
            </a:prstGeom>
          </p:spPr>
        </p:pic>
      </p:grpSp>
      <p:grpSp>
        <p:nvGrpSpPr>
          <p:cNvPr id="6" name="Group 5"/>
          <p:cNvGrpSpPr/>
          <p:nvPr/>
        </p:nvGrpSpPr>
        <p:grpSpPr>
          <a:xfrm>
            <a:off x="8020050" y="227397"/>
            <a:ext cx="1123947" cy="504056"/>
            <a:chOff x="8020930" y="1700808"/>
            <a:chExt cx="1159582" cy="504056"/>
          </a:xfrm>
          <a:solidFill>
            <a:schemeClr val="accent6"/>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Teach</a:t>
              </a:r>
            </a:p>
          </p:txBody>
        </p:sp>
      </p:gr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0647"/>
          <a:stretch/>
        </p:blipFill>
        <p:spPr>
          <a:xfrm>
            <a:off x="5661541" y="3817310"/>
            <a:ext cx="984791" cy="2558090"/>
          </a:xfrm>
          <a:prstGeom prst="rect">
            <a:avLst/>
          </a:prstGeom>
        </p:spPr>
      </p:pic>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b="8882"/>
          <a:stretch/>
        </p:blipFill>
        <p:spPr>
          <a:xfrm>
            <a:off x="2546774" y="3691466"/>
            <a:ext cx="1256365" cy="2692401"/>
          </a:xfrm>
          <a:prstGeom prst="rect">
            <a:avLst/>
          </a:prstGeom>
        </p:spPr>
      </p:pic>
      <p:sp>
        <p:nvSpPr>
          <p:cNvPr id="9" name="Rounded Rectangle 8"/>
          <p:cNvSpPr/>
          <p:nvPr/>
        </p:nvSpPr>
        <p:spPr>
          <a:xfrm>
            <a:off x="611560" y="4902200"/>
            <a:ext cx="7920880" cy="1335112"/>
          </a:xfrm>
          <a:prstGeom prst="roundRect">
            <a:avLst>
              <a:gd name="adj" fmla="val 544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dirty="0">
                <a:solidFill>
                  <a:schemeClr val="tx1"/>
                </a:solidFill>
                <a:latin typeface="Twinkl" pitchFamily="50" charset="0"/>
              </a:rPr>
              <a:t>“Look!” cried Kit. “I can see dolphins!”</a:t>
            </a:r>
          </a:p>
          <a:p>
            <a:r>
              <a:rPr lang="en-GB" sz="2000" dirty="0">
                <a:solidFill>
                  <a:schemeClr val="tx1"/>
                </a:solidFill>
                <a:latin typeface="Twinkl" pitchFamily="50" charset="0"/>
              </a:rPr>
              <a:t>Fran and Sam ran over to Kit to watch the dolphins jump and splash beside the boat. </a:t>
            </a:r>
          </a:p>
          <a:p>
            <a:r>
              <a:rPr lang="en-GB" sz="2000" dirty="0">
                <a:solidFill>
                  <a:schemeClr val="tx1"/>
                </a:solidFill>
                <a:latin typeface="Twinkl" pitchFamily="50" charset="0"/>
              </a:rPr>
              <a:t>“They are so beautiful!” commented Sam.</a:t>
            </a:r>
          </a:p>
        </p:txBody>
      </p:sp>
    </p:spTree>
    <p:extLst>
      <p:ext uri="{BB962C8B-B14F-4D97-AF65-F5344CB8AC3E}">
        <p14:creationId xmlns:p14="http://schemas.microsoft.com/office/powerpoint/2010/main" val="1921029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020050" y="227397"/>
            <a:ext cx="1123947" cy="504056"/>
            <a:chOff x="8020930" y="1700808"/>
            <a:chExt cx="1159582" cy="504056"/>
          </a:xfrm>
          <a:solidFill>
            <a:schemeClr val="accent6"/>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Teach</a:t>
              </a:r>
            </a:p>
          </p:txBody>
        </p:sp>
      </p:grpSp>
      <p:sp>
        <p:nvSpPr>
          <p:cNvPr id="11" name="Rectangle: Rounded Corners 11">
            <a:extLst>
              <a:ext uri="{FF2B5EF4-FFF2-40B4-BE49-F238E27FC236}">
                <a16:creationId xmlns:a16="http://schemas.microsoft.com/office/drawing/2014/main" xmlns="" id="{E72A1580-977E-4A81-BDD6-81944D43756D}"/>
              </a:ext>
            </a:extLst>
          </p:cNvPr>
          <p:cNvSpPr/>
          <p:nvPr/>
        </p:nvSpPr>
        <p:spPr>
          <a:xfrm>
            <a:off x="814388" y="993246"/>
            <a:ext cx="7515225" cy="1309687"/>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GB" sz="2400" dirty="0">
                <a:solidFill>
                  <a:schemeClr val="tx1"/>
                </a:solidFill>
                <a:latin typeface="Twinkl" pitchFamily="50" charset="0"/>
              </a:rPr>
              <a:t>When we see </a:t>
            </a:r>
            <a:r>
              <a:rPr lang="en-GB" sz="2400" b="1" dirty="0">
                <a:solidFill>
                  <a:schemeClr val="tx1"/>
                </a:solidFill>
                <a:latin typeface="Twinkl" pitchFamily="50" charset="0"/>
              </a:rPr>
              <a:t>s</a:t>
            </a:r>
            <a:r>
              <a:rPr lang="en-GB" sz="2400" dirty="0">
                <a:solidFill>
                  <a:schemeClr val="tx1"/>
                </a:solidFill>
                <a:latin typeface="Twinkl" pitchFamily="50" charset="0"/>
              </a:rPr>
              <a:t> in a word, it doesn’t always make the same sound. Look at these examples below. </a:t>
            </a:r>
          </a:p>
          <a:p>
            <a:pPr lvl="0" algn="ctr"/>
            <a:r>
              <a:rPr lang="en-GB" sz="2400" dirty="0">
                <a:solidFill>
                  <a:schemeClr val="tx1"/>
                </a:solidFill>
                <a:latin typeface="Twinkl" pitchFamily="50" charset="0"/>
              </a:rPr>
              <a:t>What sound is the </a:t>
            </a:r>
            <a:r>
              <a:rPr lang="en-GB" sz="2400" b="1" dirty="0">
                <a:solidFill>
                  <a:schemeClr val="tx1"/>
                </a:solidFill>
                <a:latin typeface="Twinkl" pitchFamily="50" charset="0"/>
              </a:rPr>
              <a:t>s</a:t>
            </a:r>
            <a:r>
              <a:rPr lang="en-GB" sz="2400" dirty="0">
                <a:solidFill>
                  <a:schemeClr val="tx1"/>
                </a:solidFill>
                <a:latin typeface="Twinkl" pitchFamily="50" charset="0"/>
              </a:rPr>
              <a:t> making in these words?</a:t>
            </a:r>
          </a:p>
        </p:txBody>
      </p:sp>
      <p:sp>
        <p:nvSpPr>
          <p:cNvPr id="8" name="Rectangle 7">
            <a:extLst>
              <a:ext uri="{FF2B5EF4-FFF2-40B4-BE49-F238E27FC236}">
                <a16:creationId xmlns:a16="http://schemas.microsoft.com/office/drawing/2014/main" xmlns="" id="{C30576ED-3410-4BE3-B728-F7602B508FDE}"/>
              </a:ext>
            </a:extLst>
          </p:cNvPr>
          <p:cNvSpPr/>
          <p:nvPr/>
        </p:nvSpPr>
        <p:spPr>
          <a:xfrm>
            <a:off x="-353119" y="2704352"/>
            <a:ext cx="9577064" cy="3004720"/>
          </a:xfrm>
          <a:prstGeom prst="rect">
            <a:avLst/>
          </a:prstGeom>
          <a:solidFill>
            <a:schemeClr val="bg1"/>
          </a:solidFill>
          <a:ln w="571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xmlns="" id="{A3865EFD-0BDD-47D7-B90B-B7ADC0B5FE15}"/>
              </a:ext>
            </a:extLst>
          </p:cNvPr>
          <p:cNvSpPr txBox="1"/>
          <p:nvPr/>
        </p:nvSpPr>
        <p:spPr>
          <a:xfrm>
            <a:off x="3317218" y="3761795"/>
            <a:ext cx="2174606" cy="830997"/>
          </a:xfrm>
          <a:prstGeom prst="rect">
            <a:avLst/>
          </a:prstGeom>
          <a:noFill/>
        </p:spPr>
        <p:txBody>
          <a:bodyPr wrap="square" rtlCol="0">
            <a:spAutoFit/>
          </a:bodyPr>
          <a:lstStyle/>
          <a:p>
            <a:pPr algn="ctr"/>
            <a:r>
              <a:rPr lang="en-GB" sz="4800" b="1" dirty="0">
                <a:solidFill>
                  <a:srgbClr val="2DB6BC"/>
                </a:solidFill>
              </a:rPr>
              <a:t>s</a:t>
            </a:r>
            <a:r>
              <a:rPr lang="en-GB" sz="4800" b="1" dirty="0"/>
              <a:t>ample</a:t>
            </a:r>
          </a:p>
        </p:txBody>
      </p:sp>
      <p:sp>
        <p:nvSpPr>
          <p:cNvPr id="10" name="TextBox 9">
            <a:extLst>
              <a:ext uri="{FF2B5EF4-FFF2-40B4-BE49-F238E27FC236}">
                <a16:creationId xmlns:a16="http://schemas.microsoft.com/office/drawing/2014/main" xmlns="" id="{C2BA232D-CD37-4E47-8E28-17A5CE0E1706}"/>
              </a:ext>
            </a:extLst>
          </p:cNvPr>
          <p:cNvSpPr txBox="1"/>
          <p:nvPr/>
        </p:nvSpPr>
        <p:spPr>
          <a:xfrm>
            <a:off x="3584125" y="4659417"/>
            <a:ext cx="1640793" cy="830997"/>
          </a:xfrm>
          <a:prstGeom prst="rect">
            <a:avLst/>
          </a:prstGeom>
          <a:noFill/>
        </p:spPr>
        <p:txBody>
          <a:bodyPr wrap="square" rtlCol="0">
            <a:spAutoFit/>
          </a:bodyPr>
          <a:lstStyle/>
          <a:p>
            <a:pPr algn="ctr"/>
            <a:r>
              <a:rPr lang="en-GB" sz="4800" b="1" dirty="0">
                <a:solidFill>
                  <a:srgbClr val="2DB6BC"/>
                </a:solidFill>
              </a:rPr>
              <a:t>s</a:t>
            </a:r>
            <a:r>
              <a:rPr lang="en-GB" sz="4800" b="1" dirty="0"/>
              <a:t>ure</a:t>
            </a:r>
          </a:p>
        </p:txBody>
      </p:sp>
      <p:sp>
        <p:nvSpPr>
          <p:cNvPr id="12" name="TextBox 11">
            <a:extLst>
              <a:ext uri="{FF2B5EF4-FFF2-40B4-BE49-F238E27FC236}">
                <a16:creationId xmlns:a16="http://schemas.microsoft.com/office/drawing/2014/main" xmlns="" id="{A3865EFD-0BDD-47D7-B90B-B7ADC0B5FE15}"/>
              </a:ext>
            </a:extLst>
          </p:cNvPr>
          <p:cNvSpPr txBox="1"/>
          <p:nvPr/>
        </p:nvSpPr>
        <p:spPr>
          <a:xfrm>
            <a:off x="3124631" y="2884117"/>
            <a:ext cx="2559781" cy="830997"/>
          </a:xfrm>
          <a:prstGeom prst="rect">
            <a:avLst/>
          </a:prstGeom>
          <a:noFill/>
        </p:spPr>
        <p:txBody>
          <a:bodyPr wrap="square" rtlCol="0">
            <a:spAutoFit/>
          </a:bodyPr>
          <a:lstStyle/>
          <a:p>
            <a:pPr algn="ctr"/>
            <a:r>
              <a:rPr lang="en-GB" sz="4800" b="1" dirty="0"/>
              <a:t>trea</a:t>
            </a:r>
            <a:r>
              <a:rPr lang="en-GB" sz="4800" b="1" dirty="0">
                <a:solidFill>
                  <a:srgbClr val="2DB6BC"/>
                </a:solidFill>
              </a:rPr>
              <a:t>s</a:t>
            </a:r>
            <a:r>
              <a:rPr lang="en-GB" sz="4800" b="1" dirty="0"/>
              <a:t>ure</a:t>
            </a:r>
          </a:p>
        </p:txBody>
      </p:sp>
      <p:sp>
        <p:nvSpPr>
          <p:cNvPr id="13" name="TextBox 12">
            <a:extLst>
              <a:ext uri="{FF2B5EF4-FFF2-40B4-BE49-F238E27FC236}">
                <a16:creationId xmlns:a16="http://schemas.microsoft.com/office/drawing/2014/main" xmlns="" id="{A3865EFD-0BDD-47D7-B90B-B7ADC0B5FE15}"/>
              </a:ext>
            </a:extLst>
          </p:cNvPr>
          <p:cNvSpPr txBox="1"/>
          <p:nvPr/>
        </p:nvSpPr>
        <p:spPr>
          <a:xfrm>
            <a:off x="4597831" y="2867183"/>
            <a:ext cx="2559781" cy="830997"/>
          </a:xfrm>
          <a:prstGeom prst="rect">
            <a:avLst/>
          </a:prstGeom>
          <a:noFill/>
        </p:spPr>
        <p:txBody>
          <a:bodyPr wrap="square" rtlCol="0">
            <a:spAutoFit/>
          </a:bodyPr>
          <a:lstStyle/>
          <a:p>
            <a:r>
              <a:rPr lang="en-GB" sz="4800" b="1" dirty="0"/>
              <a:t>- /</a:t>
            </a:r>
            <a:r>
              <a:rPr lang="en-GB" sz="4800" b="1" dirty="0" err="1"/>
              <a:t>zh</a:t>
            </a:r>
            <a:r>
              <a:rPr lang="en-GB" sz="4800" b="1" dirty="0"/>
              <a:t>/</a:t>
            </a:r>
          </a:p>
        </p:txBody>
      </p:sp>
      <p:sp>
        <p:nvSpPr>
          <p:cNvPr id="14" name="TextBox 13">
            <a:extLst>
              <a:ext uri="{FF2B5EF4-FFF2-40B4-BE49-F238E27FC236}">
                <a16:creationId xmlns:a16="http://schemas.microsoft.com/office/drawing/2014/main" xmlns="" id="{A3865EFD-0BDD-47D7-B90B-B7ADC0B5FE15}"/>
              </a:ext>
            </a:extLst>
          </p:cNvPr>
          <p:cNvSpPr txBox="1"/>
          <p:nvPr/>
        </p:nvSpPr>
        <p:spPr>
          <a:xfrm>
            <a:off x="4597831" y="3790049"/>
            <a:ext cx="2559781" cy="830997"/>
          </a:xfrm>
          <a:prstGeom prst="rect">
            <a:avLst/>
          </a:prstGeom>
          <a:noFill/>
        </p:spPr>
        <p:txBody>
          <a:bodyPr wrap="square" rtlCol="0">
            <a:spAutoFit/>
          </a:bodyPr>
          <a:lstStyle/>
          <a:p>
            <a:r>
              <a:rPr lang="en-GB" sz="4800" b="1" dirty="0"/>
              <a:t>- /s/</a:t>
            </a:r>
          </a:p>
        </p:txBody>
      </p:sp>
      <p:sp>
        <p:nvSpPr>
          <p:cNvPr id="15" name="TextBox 14">
            <a:extLst>
              <a:ext uri="{FF2B5EF4-FFF2-40B4-BE49-F238E27FC236}">
                <a16:creationId xmlns:a16="http://schemas.microsoft.com/office/drawing/2014/main" xmlns="" id="{A3865EFD-0BDD-47D7-B90B-B7ADC0B5FE15}"/>
              </a:ext>
            </a:extLst>
          </p:cNvPr>
          <p:cNvSpPr txBox="1"/>
          <p:nvPr/>
        </p:nvSpPr>
        <p:spPr>
          <a:xfrm>
            <a:off x="4572431" y="4670582"/>
            <a:ext cx="2559781" cy="830997"/>
          </a:xfrm>
          <a:prstGeom prst="rect">
            <a:avLst/>
          </a:prstGeom>
          <a:noFill/>
        </p:spPr>
        <p:txBody>
          <a:bodyPr wrap="square" rtlCol="0">
            <a:spAutoFit/>
          </a:bodyPr>
          <a:lstStyle/>
          <a:p>
            <a:r>
              <a:rPr lang="en-GB" sz="4800" b="1" dirty="0"/>
              <a:t>- /</a:t>
            </a:r>
            <a:r>
              <a:rPr lang="en-GB" sz="4800" b="1" dirty="0" err="1"/>
              <a:t>sh</a:t>
            </a:r>
            <a:r>
              <a:rPr lang="en-GB" sz="4800" b="1" dirty="0"/>
              <a:t>/</a:t>
            </a:r>
          </a:p>
        </p:txBody>
      </p:sp>
    </p:spTree>
    <p:extLst>
      <p:ext uri="{BB962C8B-B14F-4D97-AF65-F5344CB8AC3E}">
        <p14:creationId xmlns:p14="http://schemas.microsoft.com/office/powerpoint/2010/main" val="209567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2.77778E-6 1.48148E-6 L -0.15104 1.48148E-6 " pathEditMode="relative" rAng="0" ptsTypes="AA">
                                      <p:cBhvr>
                                        <p:cTn id="6" dur="2000" fill="hold"/>
                                        <p:tgtEl>
                                          <p:spTgt spid="12"/>
                                        </p:tgtEl>
                                        <p:attrNameLst>
                                          <p:attrName>ppt_x</p:attrName>
                                          <p:attrName>ppt_y</p:attrName>
                                        </p:attrNameLst>
                                      </p:cBhvr>
                                      <p:rCtr x="-7552" y="0"/>
                                    </p:animMotion>
                                  </p:childTnLst>
                                </p:cTn>
                              </p:par>
                              <p:par>
                                <p:cTn id="7" presetID="35" presetClass="path" presetSubtype="0" accel="50000" decel="50000" fill="hold" grpId="0" nodeType="withEffect">
                                  <p:stCondLst>
                                    <p:cond delay="0"/>
                                  </p:stCondLst>
                                  <p:childTnLst>
                                    <p:animMotion origin="layout" path="M 2.77778E-6 2.22222E-6 L -0.14636 2.22222E-6 " pathEditMode="relative" rAng="0" ptsTypes="AA">
                                      <p:cBhvr>
                                        <p:cTn id="8" dur="2000" fill="hold"/>
                                        <p:tgtEl>
                                          <p:spTgt spid="9"/>
                                        </p:tgtEl>
                                        <p:attrNameLst>
                                          <p:attrName>ppt_x</p:attrName>
                                          <p:attrName>ppt_y</p:attrName>
                                        </p:attrNameLst>
                                      </p:cBhvr>
                                      <p:rCtr x="-7326" y="0"/>
                                    </p:animMotion>
                                  </p:childTnLst>
                                </p:cTn>
                              </p:par>
                              <p:par>
                                <p:cTn id="9" presetID="35" presetClass="path" presetSubtype="0" accel="50000" decel="50000" fill="hold" grpId="0" nodeType="withEffect">
                                  <p:stCondLst>
                                    <p:cond delay="0"/>
                                  </p:stCondLst>
                                  <p:childTnLst>
                                    <p:animMotion origin="layout" path="M 2.77778E-6 3.7037E-6 L -0.14271 3.7037E-6 " pathEditMode="relative" rAng="0" ptsTypes="AA">
                                      <p:cBhvr>
                                        <p:cTn id="10" dur="2000" fill="hold"/>
                                        <p:tgtEl>
                                          <p:spTgt spid="10"/>
                                        </p:tgtEl>
                                        <p:attrNameLst>
                                          <p:attrName>ppt_x</p:attrName>
                                          <p:attrName>ppt_y</p:attrName>
                                        </p:attrNameLst>
                                      </p:cBhvr>
                                      <p:rCtr x="-7135" y="0"/>
                                    </p:animMotion>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14865"/>
            <a:ext cx="8229600" cy="5994402"/>
          </a:xfrm>
          <a:prstGeom prst="roundRect">
            <a:avLst>
              <a:gd name="adj" fmla="val 3249"/>
            </a:avLst>
          </a:prstGeom>
          <a:ln w="28575">
            <a:solidFill>
              <a:schemeClr val="bg1"/>
            </a:solidFill>
          </a:ln>
        </p:spPr>
      </p:pic>
      <p:grpSp>
        <p:nvGrpSpPr>
          <p:cNvPr id="6" name="Group 5"/>
          <p:cNvGrpSpPr/>
          <p:nvPr/>
        </p:nvGrpSpPr>
        <p:grpSpPr>
          <a:xfrm>
            <a:off x="8020050" y="227397"/>
            <a:ext cx="1123947" cy="504056"/>
            <a:chOff x="8020930" y="1700808"/>
            <a:chExt cx="1159582" cy="504056"/>
          </a:xfrm>
          <a:solidFill>
            <a:schemeClr val="accent6"/>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Teach</a:t>
              </a:r>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763907">
            <a:off x="1244602" y="2795573"/>
            <a:ext cx="2887133" cy="1627616"/>
          </a:xfrm>
          <a:prstGeom prst="rect">
            <a:avLst/>
          </a:prstGeom>
        </p:spPr>
      </p:pic>
      <p:sp>
        <p:nvSpPr>
          <p:cNvPr id="7" name="TextBox 6"/>
          <p:cNvSpPr txBox="1"/>
          <p:nvPr/>
        </p:nvSpPr>
        <p:spPr>
          <a:xfrm>
            <a:off x="2819400" y="3666067"/>
            <a:ext cx="1998133" cy="646331"/>
          </a:xfrm>
          <a:prstGeom prst="rect">
            <a:avLst/>
          </a:prstGeom>
          <a:noFill/>
        </p:spPr>
        <p:txBody>
          <a:bodyPr wrap="square" rtlCol="0">
            <a:spAutoFit/>
          </a:bodyPr>
          <a:lstStyle/>
          <a:p>
            <a:r>
              <a:rPr lang="en-GB" sz="3600" b="1" dirty="0">
                <a:ln>
                  <a:solidFill>
                    <a:sysClr val="windowText" lastClr="000000"/>
                  </a:solidFill>
                </a:ln>
                <a:solidFill>
                  <a:schemeClr val="bg1"/>
                </a:solidFill>
              </a:rPr>
              <a:t>treasure</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017062" flipV="1">
            <a:off x="5607507" y="2114737"/>
            <a:ext cx="2887133" cy="1714654"/>
          </a:xfrm>
          <a:prstGeom prst="rect">
            <a:avLst/>
          </a:prstGeom>
        </p:spPr>
      </p:pic>
      <p:sp>
        <p:nvSpPr>
          <p:cNvPr id="17" name="TextBox 16"/>
          <p:cNvSpPr txBox="1"/>
          <p:nvPr/>
        </p:nvSpPr>
        <p:spPr>
          <a:xfrm>
            <a:off x="5706533" y="3217333"/>
            <a:ext cx="1998133" cy="646331"/>
          </a:xfrm>
          <a:prstGeom prst="rect">
            <a:avLst/>
          </a:prstGeom>
          <a:noFill/>
        </p:spPr>
        <p:txBody>
          <a:bodyPr wrap="square" rtlCol="0">
            <a:spAutoFit/>
          </a:bodyPr>
          <a:lstStyle/>
          <a:p>
            <a:r>
              <a:rPr lang="en-GB" sz="3600" b="1" dirty="0">
                <a:ln>
                  <a:solidFill>
                    <a:sysClr val="windowText" lastClr="000000"/>
                  </a:solidFill>
                </a:ln>
                <a:solidFill>
                  <a:schemeClr val="bg1"/>
                </a:solidFill>
              </a:rPr>
              <a:t>vision</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4162779" flipV="1">
            <a:off x="4676172" y="3994338"/>
            <a:ext cx="2887133" cy="1714654"/>
          </a:xfrm>
          <a:prstGeom prst="rect">
            <a:avLst/>
          </a:prstGeom>
        </p:spPr>
      </p:pic>
      <p:sp>
        <p:nvSpPr>
          <p:cNvPr id="19" name="TextBox 18"/>
          <p:cNvSpPr txBox="1"/>
          <p:nvPr/>
        </p:nvSpPr>
        <p:spPr>
          <a:xfrm>
            <a:off x="4521198" y="4961467"/>
            <a:ext cx="1998133" cy="646331"/>
          </a:xfrm>
          <a:prstGeom prst="rect">
            <a:avLst/>
          </a:prstGeom>
          <a:noFill/>
        </p:spPr>
        <p:txBody>
          <a:bodyPr wrap="square" rtlCol="0">
            <a:spAutoFit/>
          </a:bodyPr>
          <a:lstStyle/>
          <a:p>
            <a:r>
              <a:rPr lang="en-GB" sz="3600" b="1" dirty="0">
                <a:ln>
                  <a:solidFill>
                    <a:sysClr val="windowText" lastClr="000000"/>
                  </a:solidFill>
                </a:ln>
                <a:solidFill>
                  <a:schemeClr val="bg1"/>
                </a:solidFill>
              </a:rPr>
              <a:t>version</a:t>
            </a: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255735">
            <a:off x="290374" y="3754701"/>
            <a:ext cx="2887133" cy="1653840"/>
          </a:xfrm>
          <a:prstGeom prst="rect">
            <a:avLst/>
          </a:prstGeom>
        </p:spPr>
      </p:pic>
      <p:sp>
        <p:nvSpPr>
          <p:cNvPr id="21" name="TextBox 20"/>
          <p:cNvSpPr txBox="1"/>
          <p:nvPr/>
        </p:nvSpPr>
        <p:spPr>
          <a:xfrm>
            <a:off x="1777999" y="4580467"/>
            <a:ext cx="2226734" cy="646331"/>
          </a:xfrm>
          <a:prstGeom prst="rect">
            <a:avLst/>
          </a:prstGeom>
          <a:noFill/>
        </p:spPr>
        <p:txBody>
          <a:bodyPr wrap="square" rtlCol="0">
            <a:spAutoFit/>
          </a:bodyPr>
          <a:lstStyle/>
          <a:p>
            <a:r>
              <a:rPr lang="en-GB" sz="3600" b="1" dirty="0">
                <a:ln>
                  <a:solidFill>
                    <a:sysClr val="windowText" lastClr="000000"/>
                  </a:solidFill>
                </a:ln>
                <a:solidFill>
                  <a:schemeClr val="bg1"/>
                </a:solidFill>
              </a:rPr>
              <a:t>television</a:t>
            </a: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681404">
            <a:off x="2940441" y="2010568"/>
            <a:ext cx="2887133" cy="1653840"/>
          </a:xfrm>
          <a:prstGeom prst="rect">
            <a:avLst/>
          </a:prstGeom>
        </p:spPr>
      </p:pic>
      <p:sp>
        <p:nvSpPr>
          <p:cNvPr id="23" name="TextBox 22"/>
          <p:cNvSpPr txBox="1"/>
          <p:nvPr/>
        </p:nvSpPr>
        <p:spPr>
          <a:xfrm>
            <a:off x="4428066" y="2836334"/>
            <a:ext cx="2226734" cy="646331"/>
          </a:xfrm>
          <a:prstGeom prst="rect">
            <a:avLst/>
          </a:prstGeom>
          <a:noFill/>
        </p:spPr>
        <p:txBody>
          <a:bodyPr wrap="square" rtlCol="0">
            <a:spAutoFit/>
          </a:bodyPr>
          <a:lstStyle/>
          <a:p>
            <a:r>
              <a:rPr lang="en-GB" sz="3600" b="1" dirty="0">
                <a:ln>
                  <a:solidFill>
                    <a:sysClr val="windowText" lastClr="000000"/>
                  </a:solidFill>
                </a:ln>
                <a:solidFill>
                  <a:schemeClr val="bg1"/>
                </a:solidFill>
              </a:rPr>
              <a:t>treasure</a:t>
            </a:r>
          </a:p>
        </p:txBody>
      </p:sp>
    </p:spTree>
    <p:extLst>
      <p:ext uri="{BB962C8B-B14F-4D97-AF65-F5344CB8AC3E}">
        <p14:creationId xmlns:p14="http://schemas.microsoft.com/office/powerpoint/2010/main" val="42261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xit" presetSubtype="0" fill="hold" nodeType="clickEffect">
                                  <p:stCondLst>
                                    <p:cond delay="0"/>
                                  </p:stCondLst>
                                  <p:childTnLst>
                                    <p:animEffect transition="out" filter="fade">
                                      <p:cBhvr>
                                        <p:cTn id="17" dur="250"/>
                                        <p:tgtEl>
                                          <p:spTgt spid="2"/>
                                        </p:tgtEl>
                                      </p:cBhvr>
                                    </p:animEffect>
                                    <p:anim calcmode="lin" valueType="num">
                                      <p:cBhvr>
                                        <p:cTn id="18" dur="250"/>
                                        <p:tgtEl>
                                          <p:spTgt spid="2"/>
                                        </p:tgtEl>
                                        <p:attrNameLst>
                                          <p:attrName>ppt_x</p:attrName>
                                        </p:attrNameLst>
                                      </p:cBhvr>
                                      <p:tavLst>
                                        <p:tav tm="0">
                                          <p:val>
                                            <p:strVal val="ppt_x"/>
                                          </p:val>
                                        </p:tav>
                                        <p:tav tm="100000">
                                          <p:val>
                                            <p:strVal val="ppt_x"/>
                                          </p:val>
                                        </p:tav>
                                      </p:tavLst>
                                    </p:anim>
                                    <p:anim calcmode="lin" valueType="num">
                                      <p:cBhvr>
                                        <p:cTn id="19" dur="250"/>
                                        <p:tgtEl>
                                          <p:spTgt spid="2"/>
                                        </p:tgtEl>
                                        <p:attrNameLst>
                                          <p:attrName>ppt_y</p:attrName>
                                        </p:attrNameLst>
                                      </p:cBhvr>
                                      <p:tavLst>
                                        <p:tav tm="0">
                                          <p:val>
                                            <p:strVal val="ppt_y"/>
                                          </p:val>
                                        </p:tav>
                                        <p:tav tm="100000">
                                          <p:val>
                                            <p:strVal val="ppt_y+.1"/>
                                          </p:val>
                                        </p:tav>
                                      </p:tavLst>
                                    </p:anim>
                                    <p:set>
                                      <p:cBhvr>
                                        <p:cTn id="20" dur="1" fill="hold">
                                          <p:stCondLst>
                                            <p:cond delay="249"/>
                                          </p:stCondLst>
                                        </p:cTn>
                                        <p:tgtEl>
                                          <p:spTgt spid="2"/>
                                        </p:tgtEl>
                                        <p:attrNameLst>
                                          <p:attrName>style.visibility</p:attrName>
                                        </p:attrNameLst>
                                      </p:cBhvr>
                                      <p:to>
                                        <p:strVal val="hidden"/>
                                      </p:to>
                                    </p:set>
                                  </p:childTnLst>
                                </p:cTn>
                              </p:par>
                              <p:par>
                                <p:cTn id="21" presetID="42" presetClass="exit" presetSubtype="0" fill="hold" grpId="1" nodeType="withEffect">
                                  <p:stCondLst>
                                    <p:cond delay="0"/>
                                  </p:stCondLst>
                                  <p:childTnLst>
                                    <p:animEffect transition="out" filter="fade">
                                      <p:cBhvr>
                                        <p:cTn id="22" dur="250"/>
                                        <p:tgtEl>
                                          <p:spTgt spid="7"/>
                                        </p:tgtEl>
                                      </p:cBhvr>
                                    </p:animEffect>
                                    <p:anim calcmode="lin" valueType="num">
                                      <p:cBhvr>
                                        <p:cTn id="23" dur="250"/>
                                        <p:tgtEl>
                                          <p:spTgt spid="7"/>
                                        </p:tgtEl>
                                        <p:attrNameLst>
                                          <p:attrName>ppt_x</p:attrName>
                                        </p:attrNameLst>
                                      </p:cBhvr>
                                      <p:tavLst>
                                        <p:tav tm="0">
                                          <p:val>
                                            <p:strVal val="ppt_x"/>
                                          </p:val>
                                        </p:tav>
                                        <p:tav tm="100000">
                                          <p:val>
                                            <p:strVal val="ppt_x"/>
                                          </p:val>
                                        </p:tav>
                                      </p:tavLst>
                                    </p:anim>
                                    <p:anim calcmode="lin" valueType="num">
                                      <p:cBhvr>
                                        <p:cTn id="24" dur="250"/>
                                        <p:tgtEl>
                                          <p:spTgt spid="7"/>
                                        </p:tgtEl>
                                        <p:attrNameLst>
                                          <p:attrName>ppt_y</p:attrName>
                                        </p:attrNameLst>
                                      </p:cBhvr>
                                      <p:tavLst>
                                        <p:tav tm="0">
                                          <p:val>
                                            <p:strVal val="ppt_y"/>
                                          </p:val>
                                        </p:tav>
                                        <p:tav tm="100000">
                                          <p:val>
                                            <p:strVal val="ppt_y+.1"/>
                                          </p:val>
                                        </p:tav>
                                      </p:tavLst>
                                    </p:anim>
                                    <p:set>
                                      <p:cBhvr>
                                        <p:cTn id="25" dur="1" fill="hold">
                                          <p:stCondLst>
                                            <p:cond delay="249"/>
                                          </p:stCondLst>
                                        </p:cTn>
                                        <p:tgtEl>
                                          <p:spTgt spid="7"/>
                                        </p:tgtEl>
                                        <p:attrNameLst>
                                          <p:attrName>style.visibility</p:attrName>
                                        </p:attrNameLst>
                                      </p:cBhvr>
                                      <p:to>
                                        <p:strVal val="hidden"/>
                                      </p:to>
                                    </p:set>
                                  </p:childTnLst>
                                </p:cTn>
                              </p:par>
                            </p:childTnLst>
                          </p:cTn>
                        </p:par>
                        <p:par>
                          <p:cTn id="26" fill="hold">
                            <p:stCondLst>
                              <p:cond delay="250"/>
                            </p:stCondLst>
                            <p:childTnLst>
                              <p:par>
                                <p:cTn id="27" presetID="42"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par>
                          <p:cTn id="32" fill="hold">
                            <p:stCondLst>
                              <p:cond delay="125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xit" presetSubtype="0" fill="hold" nodeType="clickEffect">
                                  <p:stCondLst>
                                    <p:cond delay="0"/>
                                  </p:stCondLst>
                                  <p:childTnLst>
                                    <p:animEffect transition="out" filter="fade">
                                      <p:cBhvr>
                                        <p:cTn id="39" dur="250"/>
                                        <p:tgtEl>
                                          <p:spTgt spid="16"/>
                                        </p:tgtEl>
                                      </p:cBhvr>
                                    </p:animEffect>
                                    <p:anim calcmode="lin" valueType="num">
                                      <p:cBhvr>
                                        <p:cTn id="40" dur="250"/>
                                        <p:tgtEl>
                                          <p:spTgt spid="16"/>
                                        </p:tgtEl>
                                        <p:attrNameLst>
                                          <p:attrName>ppt_x</p:attrName>
                                        </p:attrNameLst>
                                      </p:cBhvr>
                                      <p:tavLst>
                                        <p:tav tm="0">
                                          <p:val>
                                            <p:strVal val="ppt_x"/>
                                          </p:val>
                                        </p:tav>
                                        <p:tav tm="100000">
                                          <p:val>
                                            <p:strVal val="ppt_x"/>
                                          </p:val>
                                        </p:tav>
                                      </p:tavLst>
                                    </p:anim>
                                    <p:anim calcmode="lin" valueType="num">
                                      <p:cBhvr>
                                        <p:cTn id="41" dur="250"/>
                                        <p:tgtEl>
                                          <p:spTgt spid="16"/>
                                        </p:tgtEl>
                                        <p:attrNameLst>
                                          <p:attrName>ppt_y</p:attrName>
                                        </p:attrNameLst>
                                      </p:cBhvr>
                                      <p:tavLst>
                                        <p:tav tm="0">
                                          <p:val>
                                            <p:strVal val="ppt_y"/>
                                          </p:val>
                                        </p:tav>
                                        <p:tav tm="100000">
                                          <p:val>
                                            <p:strVal val="ppt_y+.1"/>
                                          </p:val>
                                        </p:tav>
                                      </p:tavLst>
                                    </p:anim>
                                    <p:set>
                                      <p:cBhvr>
                                        <p:cTn id="42" dur="1" fill="hold">
                                          <p:stCondLst>
                                            <p:cond delay="249"/>
                                          </p:stCondLst>
                                        </p:cTn>
                                        <p:tgtEl>
                                          <p:spTgt spid="16"/>
                                        </p:tgtEl>
                                        <p:attrNameLst>
                                          <p:attrName>style.visibility</p:attrName>
                                        </p:attrNameLst>
                                      </p:cBhvr>
                                      <p:to>
                                        <p:strVal val="hidden"/>
                                      </p:to>
                                    </p:set>
                                  </p:childTnLst>
                                </p:cTn>
                              </p:par>
                              <p:par>
                                <p:cTn id="43" presetID="42" presetClass="exit" presetSubtype="0" fill="hold" grpId="1" nodeType="withEffect">
                                  <p:stCondLst>
                                    <p:cond delay="0"/>
                                  </p:stCondLst>
                                  <p:childTnLst>
                                    <p:animEffect transition="out" filter="fade">
                                      <p:cBhvr>
                                        <p:cTn id="44" dur="250"/>
                                        <p:tgtEl>
                                          <p:spTgt spid="17"/>
                                        </p:tgtEl>
                                      </p:cBhvr>
                                    </p:animEffect>
                                    <p:anim calcmode="lin" valueType="num">
                                      <p:cBhvr>
                                        <p:cTn id="45" dur="250"/>
                                        <p:tgtEl>
                                          <p:spTgt spid="17"/>
                                        </p:tgtEl>
                                        <p:attrNameLst>
                                          <p:attrName>ppt_x</p:attrName>
                                        </p:attrNameLst>
                                      </p:cBhvr>
                                      <p:tavLst>
                                        <p:tav tm="0">
                                          <p:val>
                                            <p:strVal val="ppt_x"/>
                                          </p:val>
                                        </p:tav>
                                        <p:tav tm="100000">
                                          <p:val>
                                            <p:strVal val="ppt_x"/>
                                          </p:val>
                                        </p:tav>
                                      </p:tavLst>
                                    </p:anim>
                                    <p:anim calcmode="lin" valueType="num">
                                      <p:cBhvr>
                                        <p:cTn id="46" dur="250"/>
                                        <p:tgtEl>
                                          <p:spTgt spid="17"/>
                                        </p:tgtEl>
                                        <p:attrNameLst>
                                          <p:attrName>ppt_y</p:attrName>
                                        </p:attrNameLst>
                                      </p:cBhvr>
                                      <p:tavLst>
                                        <p:tav tm="0">
                                          <p:val>
                                            <p:strVal val="ppt_y"/>
                                          </p:val>
                                        </p:tav>
                                        <p:tav tm="100000">
                                          <p:val>
                                            <p:strVal val="ppt_y+.1"/>
                                          </p:val>
                                        </p:tav>
                                      </p:tavLst>
                                    </p:anim>
                                    <p:set>
                                      <p:cBhvr>
                                        <p:cTn id="47" dur="1" fill="hold">
                                          <p:stCondLst>
                                            <p:cond delay="249"/>
                                          </p:stCondLst>
                                        </p:cTn>
                                        <p:tgtEl>
                                          <p:spTgt spid="17"/>
                                        </p:tgtEl>
                                        <p:attrNameLst>
                                          <p:attrName>style.visibility</p:attrName>
                                        </p:attrNameLst>
                                      </p:cBhvr>
                                      <p:to>
                                        <p:strVal val="hidden"/>
                                      </p:to>
                                    </p:set>
                                  </p:childTnLst>
                                </p:cTn>
                              </p:par>
                            </p:childTnLst>
                          </p:cTn>
                        </p:par>
                        <p:par>
                          <p:cTn id="48" fill="hold">
                            <p:stCondLst>
                              <p:cond delay="250"/>
                            </p:stCondLst>
                            <p:childTnLst>
                              <p:par>
                                <p:cTn id="49" presetID="42"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childTnLst>
                          </p:cTn>
                        </p:par>
                        <p:par>
                          <p:cTn id="54" fill="hold">
                            <p:stCondLst>
                              <p:cond delay="1250"/>
                            </p:stCondLst>
                            <p:childTnLst>
                              <p:par>
                                <p:cTn id="55" presetID="10" presetClass="entr" presetSubtype="0"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xit" presetSubtype="0" fill="hold" nodeType="clickEffect">
                                  <p:stCondLst>
                                    <p:cond delay="0"/>
                                  </p:stCondLst>
                                  <p:childTnLst>
                                    <p:animEffect transition="out" filter="fade">
                                      <p:cBhvr>
                                        <p:cTn id="61" dur="250"/>
                                        <p:tgtEl>
                                          <p:spTgt spid="18"/>
                                        </p:tgtEl>
                                      </p:cBhvr>
                                    </p:animEffect>
                                    <p:anim calcmode="lin" valueType="num">
                                      <p:cBhvr>
                                        <p:cTn id="62" dur="250"/>
                                        <p:tgtEl>
                                          <p:spTgt spid="18"/>
                                        </p:tgtEl>
                                        <p:attrNameLst>
                                          <p:attrName>ppt_x</p:attrName>
                                        </p:attrNameLst>
                                      </p:cBhvr>
                                      <p:tavLst>
                                        <p:tav tm="0">
                                          <p:val>
                                            <p:strVal val="ppt_x"/>
                                          </p:val>
                                        </p:tav>
                                        <p:tav tm="100000">
                                          <p:val>
                                            <p:strVal val="ppt_x"/>
                                          </p:val>
                                        </p:tav>
                                      </p:tavLst>
                                    </p:anim>
                                    <p:anim calcmode="lin" valueType="num">
                                      <p:cBhvr>
                                        <p:cTn id="63" dur="250"/>
                                        <p:tgtEl>
                                          <p:spTgt spid="18"/>
                                        </p:tgtEl>
                                        <p:attrNameLst>
                                          <p:attrName>ppt_y</p:attrName>
                                        </p:attrNameLst>
                                      </p:cBhvr>
                                      <p:tavLst>
                                        <p:tav tm="0">
                                          <p:val>
                                            <p:strVal val="ppt_y"/>
                                          </p:val>
                                        </p:tav>
                                        <p:tav tm="100000">
                                          <p:val>
                                            <p:strVal val="ppt_y+.1"/>
                                          </p:val>
                                        </p:tav>
                                      </p:tavLst>
                                    </p:anim>
                                    <p:set>
                                      <p:cBhvr>
                                        <p:cTn id="64" dur="1" fill="hold">
                                          <p:stCondLst>
                                            <p:cond delay="249"/>
                                          </p:stCondLst>
                                        </p:cTn>
                                        <p:tgtEl>
                                          <p:spTgt spid="18"/>
                                        </p:tgtEl>
                                        <p:attrNameLst>
                                          <p:attrName>style.visibility</p:attrName>
                                        </p:attrNameLst>
                                      </p:cBhvr>
                                      <p:to>
                                        <p:strVal val="hidden"/>
                                      </p:to>
                                    </p:set>
                                  </p:childTnLst>
                                </p:cTn>
                              </p:par>
                              <p:par>
                                <p:cTn id="65" presetID="42" presetClass="exit" presetSubtype="0" fill="hold" grpId="1" nodeType="withEffect">
                                  <p:stCondLst>
                                    <p:cond delay="0"/>
                                  </p:stCondLst>
                                  <p:childTnLst>
                                    <p:animEffect transition="out" filter="fade">
                                      <p:cBhvr>
                                        <p:cTn id="66" dur="250"/>
                                        <p:tgtEl>
                                          <p:spTgt spid="19"/>
                                        </p:tgtEl>
                                      </p:cBhvr>
                                    </p:animEffect>
                                    <p:anim calcmode="lin" valueType="num">
                                      <p:cBhvr>
                                        <p:cTn id="67" dur="250"/>
                                        <p:tgtEl>
                                          <p:spTgt spid="19"/>
                                        </p:tgtEl>
                                        <p:attrNameLst>
                                          <p:attrName>ppt_x</p:attrName>
                                        </p:attrNameLst>
                                      </p:cBhvr>
                                      <p:tavLst>
                                        <p:tav tm="0">
                                          <p:val>
                                            <p:strVal val="ppt_x"/>
                                          </p:val>
                                        </p:tav>
                                        <p:tav tm="100000">
                                          <p:val>
                                            <p:strVal val="ppt_x"/>
                                          </p:val>
                                        </p:tav>
                                      </p:tavLst>
                                    </p:anim>
                                    <p:anim calcmode="lin" valueType="num">
                                      <p:cBhvr>
                                        <p:cTn id="68" dur="250"/>
                                        <p:tgtEl>
                                          <p:spTgt spid="19"/>
                                        </p:tgtEl>
                                        <p:attrNameLst>
                                          <p:attrName>ppt_y</p:attrName>
                                        </p:attrNameLst>
                                      </p:cBhvr>
                                      <p:tavLst>
                                        <p:tav tm="0">
                                          <p:val>
                                            <p:strVal val="ppt_y"/>
                                          </p:val>
                                        </p:tav>
                                        <p:tav tm="100000">
                                          <p:val>
                                            <p:strVal val="ppt_y+.1"/>
                                          </p:val>
                                        </p:tav>
                                      </p:tavLst>
                                    </p:anim>
                                    <p:set>
                                      <p:cBhvr>
                                        <p:cTn id="69" dur="1" fill="hold">
                                          <p:stCondLst>
                                            <p:cond delay="249"/>
                                          </p:stCondLst>
                                        </p:cTn>
                                        <p:tgtEl>
                                          <p:spTgt spid="19"/>
                                        </p:tgtEl>
                                        <p:attrNameLst>
                                          <p:attrName>style.visibility</p:attrName>
                                        </p:attrNameLst>
                                      </p:cBhvr>
                                      <p:to>
                                        <p:strVal val="hidden"/>
                                      </p:to>
                                    </p:set>
                                  </p:childTnLst>
                                </p:cTn>
                              </p:par>
                            </p:childTnLst>
                          </p:cTn>
                        </p:par>
                        <p:par>
                          <p:cTn id="70" fill="hold">
                            <p:stCondLst>
                              <p:cond delay="250"/>
                            </p:stCondLst>
                            <p:childTnLst>
                              <p:par>
                                <p:cTn id="71" presetID="42" presetClass="entr" presetSubtype="0"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1000"/>
                                        <p:tgtEl>
                                          <p:spTgt spid="20"/>
                                        </p:tgtEl>
                                      </p:cBhvr>
                                    </p:animEffect>
                                    <p:anim calcmode="lin" valueType="num">
                                      <p:cBhvr>
                                        <p:cTn id="74" dur="1000" fill="hold"/>
                                        <p:tgtEl>
                                          <p:spTgt spid="20"/>
                                        </p:tgtEl>
                                        <p:attrNameLst>
                                          <p:attrName>ppt_x</p:attrName>
                                        </p:attrNameLst>
                                      </p:cBhvr>
                                      <p:tavLst>
                                        <p:tav tm="0">
                                          <p:val>
                                            <p:strVal val="#ppt_x"/>
                                          </p:val>
                                        </p:tav>
                                        <p:tav tm="100000">
                                          <p:val>
                                            <p:strVal val="#ppt_x"/>
                                          </p:val>
                                        </p:tav>
                                      </p:tavLst>
                                    </p:anim>
                                    <p:anim calcmode="lin" valueType="num">
                                      <p:cBhvr>
                                        <p:cTn id="75" dur="1000" fill="hold"/>
                                        <p:tgtEl>
                                          <p:spTgt spid="20"/>
                                        </p:tgtEl>
                                        <p:attrNameLst>
                                          <p:attrName>ppt_y</p:attrName>
                                        </p:attrNameLst>
                                      </p:cBhvr>
                                      <p:tavLst>
                                        <p:tav tm="0">
                                          <p:val>
                                            <p:strVal val="#ppt_y+.1"/>
                                          </p:val>
                                        </p:tav>
                                        <p:tav tm="100000">
                                          <p:val>
                                            <p:strVal val="#ppt_y"/>
                                          </p:val>
                                        </p:tav>
                                      </p:tavLst>
                                    </p:anim>
                                  </p:childTnLst>
                                </p:cTn>
                              </p:par>
                            </p:childTnLst>
                          </p:cTn>
                        </p:par>
                        <p:par>
                          <p:cTn id="76" fill="hold">
                            <p:stCondLst>
                              <p:cond delay="1250"/>
                            </p:stCondLst>
                            <p:childTnLst>
                              <p:par>
                                <p:cTn id="77" presetID="10" presetClass="entr" presetSubtype="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xit" presetSubtype="0" fill="hold" nodeType="clickEffect">
                                  <p:stCondLst>
                                    <p:cond delay="0"/>
                                  </p:stCondLst>
                                  <p:childTnLst>
                                    <p:animEffect transition="out" filter="fade">
                                      <p:cBhvr>
                                        <p:cTn id="83" dur="250"/>
                                        <p:tgtEl>
                                          <p:spTgt spid="20"/>
                                        </p:tgtEl>
                                      </p:cBhvr>
                                    </p:animEffect>
                                    <p:anim calcmode="lin" valueType="num">
                                      <p:cBhvr>
                                        <p:cTn id="84" dur="250"/>
                                        <p:tgtEl>
                                          <p:spTgt spid="20"/>
                                        </p:tgtEl>
                                        <p:attrNameLst>
                                          <p:attrName>ppt_x</p:attrName>
                                        </p:attrNameLst>
                                      </p:cBhvr>
                                      <p:tavLst>
                                        <p:tav tm="0">
                                          <p:val>
                                            <p:strVal val="ppt_x"/>
                                          </p:val>
                                        </p:tav>
                                        <p:tav tm="100000">
                                          <p:val>
                                            <p:strVal val="ppt_x"/>
                                          </p:val>
                                        </p:tav>
                                      </p:tavLst>
                                    </p:anim>
                                    <p:anim calcmode="lin" valueType="num">
                                      <p:cBhvr>
                                        <p:cTn id="85" dur="250"/>
                                        <p:tgtEl>
                                          <p:spTgt spid="20"/>
                                        </p:tgtEl>
                                        <p:attrNameLst>
                                          <p:attrName>ppt_y</p:attrName>
                                        </p:attrNameLst>
                                      </p:cBhvr>
                                      <p:tavLst>
                                        <p:tav tm="0">
                                          <p:val>
                                            <p:strVal val="ppt_y"/>
                                          </p:val>
                                        </p:tav>
                                        <p:tav tm="100000">
                                          <p:val>
                                            <p:strVal val="ppt_y+.1"/>
                                          </p:val>
                                        </p:tav>
                                      </p:tavLst>
                                    </p:anim>
                                    <p:set>
                                      <p:cBhvr>
                                        <p:cTn id="86" dur="1" fill="hold">
                                          <p:stCondLst>
                                            <p:cond delay="249"/>
                                          </p:stCondLst>
                                        </p:cTn>
                                        <p:tgtEl>
                                          <p:spTgt spid="20"/>
                                        </p:tgtEl>
                                        <p:attrNameLst>
                                          <p:attrName>style.visibility</p:attrName>
                                        </p:attrNameLst>
                                      </p:cBhvr>
                                      <p:to>
                                        <p:strVal val="hidden"/>
                                      </p:to>
                                    </p:set>
                                  </p:childTnLst>
                                </p:cTn>
                              </p:par>
                              <p:par>
                                <p:cTn id="87" presetID="42" presetClass="exit" presetSubtype="0" fill="hold" grpId="1" nodeType="withEffect">
                                  <p:stCondLst>
                                    <p:cond delay="0"/>
                                  </p:stCondLst>
                                  <p:childTnLst>
                                    <p:animEffect transition="out" filter="fade">
                                      <p:cBhvr>
                                        <p:cTn id="88" dur="250"/>
                                        <p:tgtEl>
                                          <p:spTgt spid="21"/>
                                        </p:tgtEl>
                                      </p:cBhvr>
                                    </p:animEffect>
                                    <p:anim calcmode="lin" valueType="num">
                                      <p:cBhvr>
                                        <p:cTn id="89" dur="250"/>
                                        <p:tgtEl>
                                          <p:spTgt spid="21"/>
                                        </p:tgtEl>
                                        <p:attrNameLst>
                                          <p:attrName>ppt_x</p:attrName>
                                        </p:attrNameLst>
                                      </p:cBhvr>
                                      <p:tavLst>
                                        <p:tav tm="0">
                                          <p:val>
                                            <p:strVal val="ppt_x"/>
                                          </p:val>
                                        </p:tav>
                                        <p:tav tm="100000">
                                          <p:val>
                                            <p:strVal val="ppt_x"/>
                                          </p:val>
                                        </p:tav>
                                      </p:tavLst>
                                    </p:anim>
                                    <p:anim calcmode="lin" valueType="num">
                                      <p:cBhvr>
                                        <p:cTn id="90" dur="250"/>
                                        <p:tgtEl>
                                          <p:spTgt spid="21"/>
                                        </p:tgtEl>
                                        <p:attrNameLst>
                                          <p:attrName>ppt_y</p:attrName>
                                        </p:attrNameLst>
                                      </p:cBhvr>
                                      <p:tavLst>
                                        <p:tav tm="0">
                                          <p:val>
                                            <p:strVal val="ppt_y"/>
                                          </p:val>
                                        </p:tav>
                                        <p:tav tm="100000">
                                          <p:val>
                                            <p:strVal val="ppt_y+.1"/>
                                          </p:val>
                                        </p:tav>
                                      </p:tavLst>
                                    </p:anim>
                                    <p:set>
                                      <p:cBhvr>
                                        <p:cTn id="91" dur="1" fill="hold">
                                          <p:stCondLst>
                                            <p:cond delay="249"/>
                                          </p:stCondLst>
                                        </p:cTn>
                                        <p:tgtEl>
                                          <p:spTgt spid="21"/>
                                        </p:tgtEl>
                                        <p:attrNameLst>
                                          <p:attrName>style.visibility</p:attrName>
                                        </p:attrNameLst>
                                      </p:cBhvr>
                                      <p:to>
                                        <p:strVal val="hidden"/>
                                      </p:to>
                                    </p:set>
                                  </p:childTnLst>
                                </p:cTn>
                              </p:par>
                            </p:childTnLst>
                          </p:cTn>
                        </p:par>
                        <p:par>
                          <p:cTn id="92" fill="hold">
                            <p:stCondLst>
                              <p:cond delay="250"/>
                            </p:stCondLst>
                            <p:childTnLst>
                              <p:par>
                                <p:cTn id="93" presetID="42" presetClass="entr" presetSubtype="0" fill="hold" nodeType="after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1000"/>
                                        <p:tgtEl>
                                          <p:spTgt spid="22"/>
                                        </p:tgtEl>
                                      </p:cBhvr>
                                    </p:animEffect>
                                    <p:anim calcmode="lin" valueType="num">
                                      <p:cBhvr>
                                        <p:cTn id="96" dur="1000" fill="hold"/>
                                        <p:tgtEl>
                                          <p:spTgt spid="22"/>
                                        </p:tgtEl>
                                        <p:attrNameLst>
                                          <p:attrName>ppt_x</p:attrName>
                                        </p:attrNameLst>
                                      </p:cBhvr>
                                      <p:tavLst>
                                        <p:tav tm="0">
                                          <p:val>
                                            <p:strVal val="#ppt_x"/>
                                          </p:val>
                                        </p:tav>
                                        <p:tav tm="100000">
                                          <p:val>
                                            <p:strVal val="#ppt_x"/>
                                          </p:val>
                                        </p:tav>
                                      </p:tavLst>
                                    </p:anim>
                                    <p:anim calcmode="lin" valueType="num">
                                      <p:cBhvr>
                                        <p:cTn id="97" dur="1000" fill="hold"/>
                                        <p:tgtEl>
                                          <p:spTgt spid="22"/>
                                        </p:tgtEl>
                                        <p:attrNameLst>
                                          <p:attrName>ppt_y</p:attrName>
                                        </p:attrNameLst>
                                      </p:cBhvr>
                                      <p:tavLst>
                                        <p:tav tm="0">
                                          <p:val>
                                            <p:strVal val="#ppt_y+.1"/>
                                          </p:val>
                                        </p:tav>
                                        <p:tav tm="100000">
                                          <p:val>
                                            <p:strVal val="#ppt_y"/>
                                          </p:val>
                                        </p:tav>
                                      </p:tavLst>
                                    </p:anim>
                                  </p:childTnLst>
                                </p:cTn>
                              </p:par>
                            </p:childTnLst>
                          </p:cTn>
                        </p:par>
                        <p:par>
                          <p:cTn id="98" fill="hold">
                            <p:stCondLst>
                              <p:cond delay="1250"/>
                            </p:stCondLst>
                            <p:childTnLst>
                              <p:par>
                                <p:cTn id="99" presetID="10" presetClass="entr" presetSubtype="0"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fade">
                                      <p:cBhvr>
                                        <p:cTn id="10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7" grpId="0"/>
      <p:bldP spid="17" grpId="1"/>
      <p:bldP spid="19" grpId="0"/>
      <p:bldP spid="19" grpId="1"/>
      <p:bldP spid="21" grpId="0"/>
      <p:bldP spid="21" grpId="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776356" y="227397"/>
            <a:ext cx="1367644" cy="504056"/>
            <a:chOff x="7776356" y="1700808"/>
            <a:chExt cx="1367644" cy="504056"/>
          </a:xfrm>
          <a:solidFill>
            <a:schemeClr val="accent6"/>
          </a:solidFill>
        </p:grpSpPr>
        <p:sp>
          <p:nvSpPr>
            <p:cNvPr id="5" name="Oval 4"/>
            <p:cNvSpPr/>
            <p:nvPr/>
          </p:nvSpPr>
          <p:spPr>
            <a:xfrm>
              <a:off x="777635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028384" y="1700808"/>
              <a:ext cx="111561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Practise</a:t>
              </a:r>
            </a:p>
          </p:txBody>
        </p:sp>
      </p:grpSp>
      <p:sp>
        <p:nvSpPr>
          <p:cNvPr id="7" name="Title 1">
            <a:extLst>
              <a:ext uri="{FF2B5EF4-FFF2-40B4-BE49-F238E27FC236}">
                <a16:creationId xmlns:a16="http://schemas.microsoft.com/office/drawing/2014/main" xmlns="" id="{572F6CEF-B831-4E83-AF3B-7E884E56517C}"/>
              </a:ext>
            </a:extLst>
          </p:cNvPr>
          <p:cNvSpPr>
            <a:spLocks noGrp="1"/>
          </p:cNvSpPr>
          <p:nvPr>
            <p:ph type="title"/>
          </p:nvPr>
        </p:nvSpPr>
        <p:spPr>
          <a:xfrm>
            <a:off x="457200" y="479425"/>
            <a:ext cx="8220075" cy="993775"/>
          </a:xfrm>
        </p:spPr>
        <p:txBody>
          <a:bodyPr/>
          <a:lstStyle/>
          <a:p>
            <a:pPr eaLnBrk="1" hangingPunct="1"/>
            <a:r>
              <a:rPr lang="en-GB" altLang="en-US" dirty="0"/>
              <a:t>Fishy Fun</a:t>
            </a:r>
          </a:p>
        </p:txBody>
      </p:sp>
      <p:sp>
        <p:nvSpPr>
          <p:cNvPr id="8" name="Rectangle: Rounded Corners 6">
            <a:extLst>
              <a:ext uri="{FF2B5EF4-FFF2-40B4-BE49-F238E27FC236}">
                <a16:creationId xmlns:a16="http://schemas.microsoft.com/office/drawing/2014/main" xmlns="" id="{A1686066-D723-44E7-A96F-0141C27F064D}"/>
              </a:ext>
            </a:extLst>
          </p:cNvPr>
          <p:cNvSpPr/>
          <p:nvPr/>
        </p:nvSpPr>
        <p:spPr>
          <a:xfrm>
            <a:off x="809624" y="1473201"/>
            <a:ext cx="7515225" cy="1947332"/>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dirty="0">
                <a:solidFill>
                  <a:schemeClr val="tx1"/>
                </a:solidFill>
                <a:latin typeface="Twinkl" pitchFamily="50" charset="0"/>
              </a:rPr>
              <a:t>Kit, Sam and Fran are feeding the dolphins!</a:t>
            </a:r>
          </a:p>
          <a:p>
            <a:pPr algn="ctr"/>
            <a:endParaRPr lang="en-GB" dirty="0">
              <a:solidFill>
                <a:schemeClr val="tx1"/>
              </a:solidFill>
              <a:latin typeface="Twinkl" pitchFamily="50" charset="0"/>
            </a:endParaRPr>
          </a:p>
          <a:p>
            <a:pPr algn="ctr"/>
            <a:r>
              <a:rPr lang="en-GB" dirty="0">
                <a:solidFill>
                  <a:schemeClr val="tx1"/>
                </a:solidFill>
                <a:latin typeface="Twinkl" pitchFamily="50" charset="0"/>
              </a:rPr>
              <a:t>Read the word on the fish and decide what sound the </a:t>
            </a:r>
            <a:r>
              <a:rPr lang="en-GB" b="1" dirty="0">
                <a:solidFill>
                  <a:schemeClr val="tx1"/>
                </a:solidFill>
                <a:latin typeface="Twinkl" pitchFamily="50" charset="0"/>
              </a:rPr>
              <a:t>s</a:t>
            </a:r>
            <a:r>
              <a:rPr lang="en-GB" dirty="0">
                <a:solidFill>
                  <a:schemeClr val="tx1"/>
                </a:solidFill>
                <a:latin typeface="Twinkl" pitchFamily="50" charset="0"/>
              </a:rPr>
              <a:t> makes in the word.</a:t>
            </a:r>
          </a:p>
          <a:p>
            <a:pPr algn="ctr"/>
            <a:endParaRPr lang="en-GB" dirty="0">
              <a:solidFill>
                <a:schemeClr val="tx1"/>
              </a:solidFill>
              <a:latin typeface="Twinkl" pitchFamily="50" charset="0"/>
            </a:endParaRPr>
          </a:p>
          <a:p>
            <a:pPr algn="ctr"/>
            <a:r>
              <a:rPr lang="en-GB" dirty="0">
                <a:solidFill>
                  <a:schemeClr val="tx1"/>
                </a:solidFill>
                <a:latin typeface="Twinkl" pitchFamily="50" charset="0"/>
              </a:rPr>
              <a:t>Feed the correct dolphin.</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681404">
            <a:off x="1450309" y="4135702"/>
            <a:ext cx="2887133" cy="165384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162779" flipV="1">
            <a:off x="4930172" y="4036672"/>
            <a:ext cx="2887133" cy="1714654"/>
          </a:xfrm>
          <a:prstGeom prst="rect">
            <a:avLst/>
          </a:prstGeom>
        </p:spPr>
      </p:pic>
    </p:spTree>
    <p:extLst>
      <p:ext uri="{BB962C8B-B14F-4D97-AF65-F5344CB8AC3E}">
        <p14:creationId xmlns:p14="http://schemas.microsoft.com/office/powerpoint/2010/main" val="1987705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14865"/>
            <a:ext cx="8229600" cy="5994402"/>
          </a:xfrm>
          <a:prstGeom prst="roundRect">
            <a:avLst>
              <a:gd name="adj" fmla="val 3249"/>
            </a:avLst>
          </a:prstGeom>
          <a:ln w="28575">
            <a:solidFill>
              <a:schemeClr val="bg1"/>
            </a:solidFill>
          </a:ln>
        </p:spPr>
      </p:pic>
      <p:sp>
        <p:nvSpPr>
          <p:cNvPr id="20" name="Explosion 2 19"/>
          <p:cNvSpPr/>
          <p:nvPr/>
        </p:nvSpPr>
        <p:spPr>
          <a:xfrm rot="20785491">
            <a:off x="380889" y="2782971"/>
            <a:ext cx="3153297" cy="3153297"/>
          </a:xfrm>
          <a:prstGeom prst="irregularSeal2">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7776356" y="227397"/>
            <a:ext cx="1367644" cy="504056"/>
            <a:chOff x="7776356" y="1700808"/>
            <a:chExt cx="1367644" cy="504056"/>
          </a:xfrm>
          <a:solidFill>
            <a:schemeClr val="accent6"/>
          </a:solidFill>
        </p:grpSpPr>
        <p:sp>
          <p:nvSpPr>
            <p:cNvPr id="5" name="Oval 4"/>
            <p:cNvSpPr/>
            <p:nvPr/>
          </p:nvSpPr>
          <p:spPr>
            <a:xfrm>
              <a:off x="777635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028384" y="1700808"/>
              <a:ext cx="111561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Practise</a:t>
              </a: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94859">
            <a:off x="3225201" y="617265"/>
            <a:ext cx="3099121" cy="1666799"/>
          </a:xfrm>
          <a:prstGeom prst="rect">
            <a:avLst/>
          </a:prstGeom>
        </p:spPr>
      </p:pic>
      <p:grpSp>
        <p:nvGrpSpPr>
          <p:cNvPr id="9" name="/zh/"/>
          <p:cNvGrpSpPr/>
          <p:nvPr/>
        </p:nvGrpSpPr>
        <p:grpSpPr>
          <a:xfrm>
            <a:off x="199130" y="3602302"/>
            <a:ext cx="2887133" cy="1775296"/>
            <a:chOff x="199130" y="3602302"/>
            <a:chExt cx="2887133" cy="1775296"/>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265675">
              <a:off x="199130" y="3602302"/>
              <a:ext cx="2887133" cy="1653840"/>
            </a:xfrm>
            <a:prstGeom prst="rect">
              <a:avLst/>
            </a:prstGeom>
          </p:spPr>
        </p:pic>
        <p:sp>
          <p:nvSpPr>
            <p:cNvPr id="15" name="TextBox 14"/>
            <p:cNvSpPr txBox="1"/>
            <p:nvPr/>
          </p:nvSpPr>
          <p:spPr>
            <a:xfrm>
              <a:off x="1430867" y="4546601"/>
              <a:ext cx="1371599" cy="830997"/>
            </a:xfrm>
            <a:prstGeom prst="rect">
              <a:avLst/>
            </a:prstGeom>
            <a:noFill/>
          </p:spPr>
          <p:txBody>
            <a:bodyPr wrap="square" rtlCol="0">
              <a:spAutoFit/>
            </a:bodyPr>
            <a:lstStyle/>
            <a:p>
              <a:r>
                <a:rPr lang="en-GB" sz="4800" b="1" dirty="0">
                  <a:ln>
                    <a:solidFill>
                      <a:sysClr val="windowText" lastClr="000000"/>
                    </a:solidFill>
                  </a:ln>
                  <a:solidFill>
                    <a:schemeClr val="bg1"/>
                  </a:solidFill>
                </a:rPr>
                <a:t>/</a:t>
              </a:r>
              <a:r>
                <a:rPr lang="en-GB" sz="4800" b="1" dirty="0" err="1">
                  <a:ln>
                    <a:solidFill>
                      <a:sysClr val="windowText" lastClr="000000"/>
                    </a:solidFill>
                  </a:ln>
                  <a:solidFill>
                    <a:schemeClr val="bg1"/>
                  </a:solidFill>
                </a:rPr>
                <a:t>zh</a:t>
              </a:r>
              <a:r>
                <a:rPr lang="en-GB" sz="4800" b="1" dirty="0">
                  <a:ln>
                    <a:solidFill>
                      <a:sysClr val="windowText" lastClr="000000"/>
                    </a:solidFill>
                  </a:ln>
                  <a:solidFill>
                    <a:schemeClr val="bg1"/>
                  </a:solidFill>
                </a:rPr>
                <a:t>/</a:t>
              </a:r>
            </a:p>
          </p:txBody>
        </p:sp>
      </p:grpSp>
      <p:grpSp>
        <p:nvGrpSpPr>
          <p:cNvPr id="11" name="/s/"/>
          <p:cNvGrpSpPr/>
          <p:nvPr/>
        </p:nvGrpSpPr>
        <p:grpSpPr>
          <a:xfrm>
            <a:off x="3945467" y="3018632"/>
            <a:ext cx="1888598" cy="2887133"/>
            <a:chOff x="3945467" y="3018632"/>
            <a:chExt cx="1888598" cy="2887133"/>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162779" flipV="1">
              <a:off x="3533171" y="3604872"/>
              <a:ext cx="2887133" cy="1714654"/>
            </a:xfrm>
            <a:prstGeom prst="rect">
              <a:avLst/>
            </a:prstGeom>
          </p:spPr>
        </p:pic>
        <p:sp>
          <p:nvSpPr>
            <p:cNvPr id="16" name="TextBox 15"/>
            <p:cNvSpPr txBox="1"/>
            <p:nvPr/>
          </p:nvSpPr>
          <p:spPr>
            <a:xfrm>
              <a:off x="3945467" y="4521201"/>
              <a:ext cx="1024467" cy="830997"/>
            </a:xfrm>
            <a:prstGeom prst="rect">
              <a:avLst/>
            </a:prstGeom>
            <a:noFill/>
          </p:spPr>
          <p:txBody>
            <a:bodyPr wrap="square" rtlCol="0">
              <a:spAutoFit/>
            </a:bodyPr>
            <a:lstStyle/>
            <a:p>
              <a:r>
                <a:rPr lang="en-GB" sz="4800" b="1" dirty="0">
                  <a:ln>
                    <a:solidFill>
                      <a:sysClr val="windowText" lastClr="000000"/>
                    </a:solidFill>
                  </a:ln>
                  <a:solidFill>
                    <a:schemeClr val="bg1"/>
                  </a:solidFill>
                </a:rPr>
                <a:t>/s/</a:t>
              </a:r>
            </a:p>
          </p:txBody>
        </p:sp>
      </p:grpSp>
      <p:grpSp>
        <p:nvGrpSpPr>
          <p:cNvPr id="19" name="/sh/"/>
          <p:cNvGrpSpPr/>
          <p:nvPr/>
        </p:nvGrpSpPr>
        <p:grpSpPr>
          <a:xfrm>
            <a:off x="6065111" y="3053390"/>
            <a:ext cx="2164488" cy="2887133"/>
            <a:chOff x="6065111" y="3053390"/>
            <a:chExt cx="2164488" cy="2887133"/>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786006">
              <a:off x="5448464" y="3670037"/>
              <a:ext cx="2887133" cy="1653840"/>
            </a:xfrm>
            <a:prstGeom prst="rect">
              <a:avLst/>
            </a:prstGeom>
          </p:spPr>
        </p:pic>
        <p:sp>
          <p:nvSpPr>
            <p:cNvPr id="17" name="TextBox 16"/>
            <p:cNvSpPr txBox="1"/>
            <p:nvPr/>
          </p:nvSpPr>
          <p:spPr>
            <a:xfrm>
              <a:off x="6841066" y="4478867"/>
              <a:ext cx="1388533" cy="830997"/>
            </a:xfrm>
            <a:prstGeom prst="rect">
              <a:avLst/>
            </a:prstGeom>
            <a:noFill/>
          </p:spPr>
          <p:txBody>
            <a:bodyPr wrap="square" rtlCol="0">
              <a:spAutoFit/>
            </a:bodyPr>
            <a:lstStyle/>
            <a:p>
              <a:r>
                <a:rPr lang="en-GB" sz="4800" b="1" dirty="0">
                  <a:ln>
                    <a:solidFill>
                      <a:sysClr val="windowText" lastClr="000000"/>
                    </a:solidFill>
                  </a:ln>
                  <a:solidFill>
                    <a:schemeClr val="bg1"/>
                  </a:solidFill>
                </a:rPr>
                <a:t>/</a:t>
              </a:r>
              <a:r>
                <a:rPr lang="en-GB" sz="4800" b="1" dirty="0" err="1">
                  <a:ln>
                    <a:solidFill>
                      <a:sysClr val="windowText" lastClr="000000"/>
                    </a:solidFill>
                  </a:ln>
                  <a:solidFill>
                    <a:schemeClr val="bg1"/>
                  </a:solidFill>
                </a:rPr>
                <a:t>sh</a:t>
              </a:r>
              <a:r>
                <a:rPr lang="en-GB" sz="4800" b="1" dirty="0">
                  <a:ln>
                    <a:solidFill>
                      <a:sysClr val="windowText" lastClr="000000"/>
                    </a:solidFill>
                  </a:ln>
                  <a:solidFill>
                    <a:schemeClr val="bg1"/>
                  </a:solidFill>
                </a:rPr>
                <a:t>/</a:t>
              </a:r>
            </a:p>
          </p:txBody>
        </p:sp>
      </p:grpSp>
      <p:sp>
        <p:nvSpPr>
          <p:cNvPr id="18" name="TextBox 17"/>
          <p:cNvSpPr txBox="1"/>
          <p:nvPr/>
        </p:nvSpPr>
        <p:spPr>
          <a:xfrm>
            <a:off x="3606800" y="1210734"/>
            <a:ext cx="1998133" cy="646331"/>
          </a:xfrm>
          <a:prstGeom prst="rect">
            <a:avLst/>
          </a:prstGeom>
          <a:noFill/>
        </p:spPr>
        <p:txBody>
          <a:bodyPr wrap="square" rtlCol="0">
            <a:spAutoFit/>
          </a:bodyPr>
          <a:lstStyle/>
          <a:p>
            <a:r>
              <a:rPr lang="en-GB" sz="3600" b="1" dirty="0">
                <a:ln>
                  <a:solidFill>
                    <a:sysClr val="windowText" lastClr="000000"/>
                  </a:solidFill>
                </a:ln>
                <a:solidFill>
                  <a:schemeClr val="bg1"/>
                </a:solidFill>
              </a:rPr>
              <a:t>treasure</a:t>
            </a:r>
          </a:p>
        </p:txBody>
      </p:sp>
    </p:spTree>
    <p:extLst>
      <p:ext uri="{BB962C8B-B14F-4D97-AF65-F5344CB8AC3E}">
        <p14:creationId xmlns:p14="http://schemas.microsoft.com/office/powerpoint/2010/main" val="16693105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childTnLst>
                          </p:cTn>
                        </p:par>
                      </p:childTnLst>
                    </p:cTn>
                  </p:par>
                </p:childTnLst>
              </p:cTn>
              <p:nextCondLst>
                <p:cond evt="onClick" delay="0">
                  <p:tgtEl>
                    <p:spTgt spid="11"/>
                  </p:tgtEl>
                </p:cond>
              </p:nextCondLst>
            </p:seq>
            <p:seq concurrent="1" nextAc="seek">
              <p:cTn id="11" restart="whenNotActive" fill="hold" evtFilter="cancelBubble" nodeType="interactiveSeq">
                <p:stCondLst>
                  <p:cond evt="onClick" delay="0">
                    <p:tgtEl>
                      <p:spTgt spid="19"/>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nodeType="clickEffect">
                                  <p:stCondLst>
                                    <p:cond delay="0"/>
                                  </p:stCondLst>
                                  <p:childTnLst>
                                    <p:animRot by="120000">
                                      <p:cBhvr>
                                        <p:cTn id="15" dur="100" fill="hold">
                                          <p:stCondLst>
                                            <p:cond delay="0"/>
                                          </p:stCondLst>
                                        </p:cTn>
                                        <p:tgtEl>
                                          <p:spTgt spid="19"/>
                                        </p:tgtEl>
                                        <p:attrNameLst>
                                          <p:attrName>r</p:attrName>
                                        </p:attrNameLst>
                                      </p:cBhvr>
                                    </p:animRot>
                                    <p:animRot by="-240000">
                                      <p:cBhvr>
                                        <p:cTn id="16" dur="200" fill="hold">
                                          <p:stCondLst>
                                            <p:cond delay="200"/>
                                          </p:stCondLst>
                                        </p:cTn>
                                        <p:tgtEl>
                                          <p:spTgt spid="19"/>
                                        </p:tgtEl>
                                        <p:attrNameLst>
                                          <p:attrName>r</p:attrName>
                                        </p:attrNameLst>
                                      </p:cBhvr>
                                    </p:animRot>
                                    <p:animRot by="240000">
                                      <p:cBhvr>
                                        <p:cTn id="17" dur="200" fill="hold">
                                          <p:stCondLst>
                                            <p:cond delay="400"/>
                                          </p:stCondLst>
                                        </p:cTn>
                                        <p:tgtEl>
                                          <p:spTgt spid="19"/>
                                        </p:tgtEl>
                                        <p:attrNameLst>
                                          <p:attrName>r</p:attrName>
                                        </p:attrNameLst>
                                      </p:cBhvr>
                                    </p:animRot>
                                    <p:animRot by="-240000">
                                      <p:cBhvr>
                                        <p:cTn id="18" dur="200" fill="hold">
                                          <p:stCondLst>
                                            <p:cond delay="600"/>
                                          </p:stCondLst>
                                        </p:cTn>
                                        <p:tgtEl>
                                          <p:spTgt spid="19"/>
                                        </p:tgtEl>
                                        <p:attrNameLst>
                                          <p:attrName>r</p:attrName>
                                        </p:attrNameLst>
                                      </p:cBhvr>
                                    </p:animRot>
                                    <p:animRot by="120000">
                                      <p:cBhvr>
                                        <p:cTn id="19" dur="200" fill="hold">
                                          <p:stCondLst>
                                            <p:cond delay="800"/>
                                          </p:stCondLst>
                                        </p:cTn>
                                        <p:tgtEl>
                                          <p:spTgt spid="19"/>
                                        </p:tgtEl>
                                        <p:attrNameLst>
                                          <p:attrName>r</p:attrName>
                                        </p:attrNameLst>
                                      </p:cBhvr>
                                    </p:animRo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circle(out)">
                                      <p:cBhvr>
                                        <p:cTn id="25" dur="500"/>
                                        <p:tgtEl>
                                          <p:spTgt spid="20"/>
                                        </p:tgtEl>
                                      </p:cBhvr>
                                    </p:animEffect>
                                  </p:childTnLst>
                                </p:cTn>
                              </p:par>
                              <p:par>
                                <p:cTn id="26" presetID="32" presetClass="emph" presetSubtype="0" fill="hold" grpId="1" nodeType="withEffect">
                                  <p:stCondLst>
                                    <p:cond delay="0"/>
                                  </p:stCondLst>
                                  <p:childTnLst>
                                    <p:animRot by="120000">
                                      <p:cBhvr>
                                        <p:cTn id="27" dur="100" fill="hold">
                                          <p:stCondLst>
                                            <p:cond delay="0"/>
                                          </p:stCondLst>
                                        </p:cTn>
                                        <p:tgtEl>
                                          <p:spTgt spid="20"/>
                                        </p:tgtEl>
                                        <p:attrNameLst>
                                          <p:attrName>r</p:attrName>
                                        </p:attrNameLst>
                                      </p:cBhvr>
                                    </p:animRot>
                                    <p:animRot by="-240000">
                                      <p:cBhvr>
                                        <p:cTn id="28" dur="200" fill="hold">
                                          <p:stCondLst>
                                            <p:cond delay="200"/>
                                          </p:stCondLst>
                                        </p:cTn>
                                        <p:tgtEl>
                                          <p:spTgt spid="20"/>
                                        </p:tgtEl>
                                        <p:attrNameLst>
                                          <p:attrName>r</p:attrName>
                                        </p:attrNameLst>
                                      </p:cBhvr>
                                    </p:animRot>
                                    <p:animRot by="240000">
                                      <p:cBhvr>
                                        <p:cTn id="29" dur="200" fill="hold">
                                          <p:stCondLst>
                                            <p:cond delay="400"/>
                                          </p:stCondLst>
                                        </p:cTn>
                                        <p:tgtEl>
                                          <p:spTgt spid="20"/>
                                        </p:tgtEl>
                                        <p:attrNameLst>
                                          <p:attrName>r</p:attrName>
                                        </p:attrNameLst>
                                      </p:cBhvr>
                                    </p:animRot>
                                    <p:animRot by="-240000">
                                      <p:cBhvr>
                                        <p:cTn id="30" dur="200" fill="hold">
                                          <p:stCondLst>
                                            <p:cond delay="600"/>
                                          </p:stCondLst>
                                        </p:cTn>
                                        <p:tgtEl>
                                          <p:spTgt spid="20"/>
                                        </p:tgtEl>
                                        <p:attrNameLst>
                                          <p:attrName>r</p:attrName>
                                        </p:attrNameLst>
                                      </p:cBhvr>
                                    </p:animRot>
                                    <p:animRot by="120000">
                                      <p:cBhvr>
                                        <p:cTn id="31" dur="200" fill="hold">
                                          <p:stCondLst>
                                            <p:cond delay="800"/>
                                          </p:stCondLst>
                                        </p:cTn>
                                        <p:tgtEl>
                                          <p:spTgt spid="20"/>
                                        </p:tgtEl>
                                        <p:attrNameLst>
                                          <p:attrName>r</p:attrName>
                                        </p:attrNameLst>
                                      </p:cBhvr>
                                    </p:animRot>
                                  </p:childTnLst>
                                </p:cTn>
                              </p:par>
                            </p:childTnLst>
                          </p:cTn>
                        </p:par>
                      </p:childTnLst>
                    </p:cTn>
                  </p:par>
                </p:childTnLst>
              </p:cTn>
              <p:nextCondLst>
                <p:cond evt="onClick" delay="0">
                  <p:tgtEl>
                    <p:spTgt spid="9"/>
                  </p:tgtEl>
                </p:cond>
              </p:nextCondLst>
            </p:seq>
          </p:childTnLst>
        </p:cTn>
      </p:par>
    </p:tnLst>
    <p:bldLst>
      <p:bldP spid="20" grpId="0" animBg="1"/>
      <p:bldP spid="2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14865"/>
            <a:ext cx="8229600" cy="5994402"/>
          </a:xfrm>
          <a:prstGeom prst="roundRect">
            <a:avLst>
              <a:gd name="adj" fmla="val 3249"/>
            </a:avLst>
          </a:prstGeom>
          <a:ln w="28575">
            <a:solidFill>
              <a:schemeClr val="bg1"/>
            </a:solid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8468" y="637600"/>
            <a:ext cx="3810000" cy="1621672"/>
          </a:xfrm>
          <a:prstGeom prst="rect">
            <a:avLst/>
          </a:prstGeom>
        </p:spPr>
      </p:pic>
      <p:sp>
        <p:nvSpPr>
          <p:cNvPr id="20" name="Explosion 2 19"/>
          <p:cNvSpPr/>
          <p:nvPr/>
        </p:nvSpPr>
        <p:spPr>
          <a:xfrm rot="5400000">
            <a:off x="3310355" y="2791438"/>
            <a:ext cx="3153297" cy="3153297"/>
          </a:xfrm>
          <a:prstGeom prst="irregularSeal2">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7776356" y="227397"/>
            <a:ext cx="1367644" cy="504056"/>
            <a:chOff x="7776356" y="1700808"/>
            <a:chExt cx="1367644" cy="504056"/>
          </a:xfrm>
          <a:solidFill>
            <a:schemeClr val="accent6"/>
          </a:solidFill>
        </p:grpSpPr>
        <p:sp>
          <p:nvSpPr>
            <p:cNvPr id="5" name="Oval 4"/>
            <p:cNvSpPr/>
            <p:nvPr/>
          </p:nvSpPr>
          <p:spPr>
            <a:xfrm>
              <a:off x="777635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028384" y="1700808"/>
              <a:ext cx="111561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Practise</a:t>
              </a:r>
            </a:p>
          </p:txBody>
        </p:sp>
      </p:grpSp>
      <p:grpSp>
        <p:nvGrpSpPr>
          <p:cNvPr id="9" name="/zh/"/>
          <p:cNvGrpSpPr/>
          <p:nvPr/>
        </p:nvGrpSpPr>
        <p:grpSpPr>
          <a:xfrm>
            <a:off x="199130" y="3602302"/>
            <a:ext cx="2887133" cy="1775296"/>
            <a:chOff x="199130" y="3602302"/>
            <a:chExt cx="2887133" cy="1775296"/>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265675">
              <a:off x="199130" y="3602302"/>
              <a:ext cx="2887133" cy="1653840"/>
            </a:xfrm>
            <a:prstGeom prst="rect">
              <a:avLst/>
            </a:prstGeom>
          </p:spPr>
        </p:pic>
        <p:sp>
          <p:nvSpPr>
            <p:cNvPr id="15" name="TextBox 14"/>
            <p:cNvSpPr txBox="1"/>
            <p:nvPr/>
          </p:nvSpPr>
          <p:spPr>
            <a:xfrm>
              <a:off x="1430867" y="4546601"/>
              <a:ext cx="1371599" cy="830997"/>
            </a:xfrm>
            <a:prstGeom prst="rect">
              <a:avLst/>
            </a:prstGeom>
            <a:noFill/>
          </p:spPr>
          <p:txBody>
            <a:bodyPr wrap="square" rtlCol="0">
              <a:spAutoFit/>
            </a:bodyPr>
            <a:lstStyle/>
            <a:p>
              <a:r>
                <a:rPr lang="en-GB" sz="4800" b="1" dirty="0">
                  <a:ln>
                    <a:solidFill>
                      <a:sysClr val="windowText" lastClr="000000"/>
                    </a:solidFill>
                  </a:ln>
                  <a:solidFill>
                    <a:schemeClr val="bg1"/>
                  </a:solidFill>
                </a:rPr>
                <a:t>/</a:t>
              </a:r>
              <a:r>
                <a:rPr lang="en-GB" sz="4800" b="1" dirty="0" err="1">
                  <a:ln>
                    <a:solidFill>
                      <a:sysClr val="windowText" lastClr="000000"/>
                    </a:solidFill>
                  </a:ln>
                  <a:solidFill>
                    <a:schemeClr val="bg1"/>
                  </a:solidFill>
                </a:rPr>
                <a:t>zh</a:t>
              </a:r>
              <a:r>
                <a:rPr lang="en-GB" sz="4800" b="1" dirty="0">
                  <a:ln>
                    <a:solidFill>
                      <a:sysClr val="windowText" lastClr="000000"/>
                    </a:solidFill>
                  </a:ln>
                  <a:solidFill>
                    <a:schemeClr val="bg1"/>
                  </a:solidFill>
                </a:rPr>
                <a:t>/</a:t>
              </a:r>
            </a:p>
          </p:txBody>
        </p:sp>
      </p:grpSp>
      <p:grpSp>
        <p:nvGrpSpPr>
          <p:cNvPr id="11" name="/s/"/>
          <p:cNvGrpSpPr/>
          <p:nvPr/>
        </p:nvGrpSpPr>
        <p:grpSpPr>
          <a:xfrm>
            <a:off x="3945467" y="3018632"/>
            <a:ext cx="1888598" cy="2887133"/>
            <a:chOff x="3945467" y="3018632"/>
            <a:chExt cx="1888598" cy="2887133"/>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162779" flipV="1">
              <a:off x="3533171" y="3604872"/>
              <a:ext cx="2887133" cy="1714654"/>
            </a:xfrm>
            <a:prstGeom prst="rect">
              <a:avLst/>
            </a:prstGeom>
          </p:spPr>
        </p:pic>
        <p:sp>
          <p:nvSpPr>
            <p:cNvPr id="16" name="TextBox 15"/>
            <p:cNvSpPr txBox="1"/>
            <p:nvPr/>
          </p:nvSpPr>
          <p:spPr>
            <a:xfrm>
              <a:off x="3945467" y="4521201"/>
              <a:ext cx="1024467" cy="830997"/>
            </a:xfrm>
            <a:prstGeom prst="rect">
              <a:avLst/>
            </a:prstGeom>
            <a:noFill/>
          </p:spPr>
          <p:txBody>
            <a:bodyPr wrap="square" rtlCol="0">
              <a:spAutoFit/>
            </a:bodyPr>
            <a:lstStyle/>
            <a:p>
              <a:r>
                <a:rPr lang="en-GB" sz="4800" b="1" dirty="0">
                  <a:ln>
                    <a:solidFill>
                      <a:sysClr val="windowText" lastClr="000000"/>
                    </a:solidFill>
                  </a:ln>
                  <a:solidFill>
                    <a:schemeClr val="bg1"/>
                  </a:solidFill>
                </a:rPr>
                <a:t>/s/</a:t>
              </a:r>
            </a:p>
          </p:txBody>
        </p:sp>
      </p:grpSp>
      <p:grpSp>
        <p:nvGrpSpPr>
          <p:cNvPr id="19" name="/sh/"/>
          <p:cNvGrpSpPr/>
          <p:nvPr/>
        </p:nvGrpSpPr>
        <p:grpSpPr>
          <a:xfrm>
            <a:off x="6065111" y="3053390"/>
            <a:ext cx="2164488" cy="2887133"/>
            <a:chOff x="6065111" y="3053390"/>
            <a:chExt cx="2164488" cy="2887133"/>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786006">
              <a:off x="5448464" y="3670037"/>
              <a:ext cx="2887133" cy="1653840"/>
            </a:xfrm>
            <a:prstGeom prst="rect">
              <a:avLst/>
            </a:prstGeom>
          </p:spPr>
        </p:pic>
        <p:sp>
          <p:nvSpPr>
            <p:cNvPr id="17" name="TextBox 16"/>
            <p:cNvSpPr txBox="1"/>
            <p:nvPr/>
          </p:nvSpPr>
          <p:spPr>
            <a:xfrm>
              <a:off x="6841066" y="4478867"/>
              <a:ext cx="1388533" cy="830997"/>
            </a:xfrm>
            <a:prstGeom prst="rect">
              <a:avLst/>
            </a:prstGeom>
            <a:noFill/>
          </p:spPr>
          <p:txBody>
            <a:bodyPr wrap="square" rtlCol="0">
              <a:spAutoFit/>
            </a:bodyPr>
            <a:lstStyle/>
            <a:p>
              <a:r>
                <a:rPr lang="en-GB" sz="4800" b="1" dirty="0">
                  <a:ln>
                    <a:solidFill>
                      <a:sysClr val="windowText" lastClr="000000"/>
                    </a:solidFill>
                  </a:ln>
                  <a:solidFill>
                    <a:schemeClr val="bg1"/>
                  </a:solidFill>
                </a:rPr>
                <a:t>/</a:t>
              </a:r>
              <a:r>
                <a:rPr lang="en-GB" sz="4800" b="1" dirty="0" err="1">
                  <a:ln>
                    <a:solidFill>
                      <a:sysClr val="windowText" lastClr="000000"/>
                    </a:solidFill>
                  </a:ln>
                  <a:solidFill>
                    <a:schemeClr val="bg1"/>
                  </a:solidFill>
                </a:rPr>
                <a:t>sh</a:t>
              </a:r>
              <a:r>
                <a:rPr lang="en-GB" sz="4800" b="1" dirty="0">
                  <a:ln>
                    <a:solidFill>
                      <a:sysClr val="windowText" lastClr="000000"/>
                    </a:solidFill>
                  </a:ln>
                  <a:solidFill>
                    <a:schemeClr val="bg1"/>
                  </a:solidFill>
                </a:rPr>
                <a:t>/</a:t>
              </a:r>
            </a:p>
          </p:txBody>
        </p:sp>
      </p:grpSp>
      <p:sp>
        <p:nvSpPr>
          <p:cNvPr id="18" name="TextBox 17"/>
          <p:cNvSpPr txBox="1"/>
          <p:nvPr/>
        </p:nvSpPr>
        <p:spPr>
          <a:xfrm>
            <a:off x="3606800" y="1134534"/>
            <a:ext cx="1998133" cy="646331"/>
          </a:xfrm>
          <a:prstGeom prst="rect">
            <a:avLst/>
          </a:prstGeom>
          <a:noFill/>
        </p:spPr>
        <p:txBody>
          <a:bodyPr wrap="square" rtlCol="0">
            <a:spAutoFit/>
          </a:bodyPr>
          <a:lstStyle/>
          <a:p>
            <a:pPr algn="ctr"/>
            <a:r>
              <a:rPr lang="en-GB" sz="3600" b="1" dirty="0">
                <a:ln>
                  <a:solidFill>
                    <a:sysClr val="windowText" lastClr="000000"/>
                  </a:solidFill>
                </a:ln>
                <a:solidFill>
                  <a:schemeClr val="bg1"/>
                </a:solidFill>
              </a:rPr>
              <a:t>purse</a:t>
            </a:r>
          </a:p>
        </p:txBody>
      </p:sp>
    </p:spTree>
    <p:extLst>
      <p:ext uri="{BB962C8B-B14F-4D97-AF65-F5344CB8AC3E}">
        <p14:creationId xmlns:p14="http://schemas.microsoft.com/office/powerpoint/2010/main" val="32953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out)">
                                      <p:cBhvr>
                                        <p:cTn id="7" dur="500"/>
                                        <p:tgtEl>
                                          <p:spTgt spid="20"/>
                                        </p:tgtEl>
                                      </p:cBhvr>
                                    </p:animEffect>
                                  </p:childTnLst>
                                </p:cTn>
                              </p:par>
                              <p:par>
                                <p:cTn id="8" presetID="32" presetClass="emph" presetSubtype="0" fill="hold" grpId="1" nodeType="withEffect">
                                  <p:stCondLst>
                                    <p:cond delay="0"/>
                                  </p:stCondLst>
                                  <p:childTnLst>
                                    <p:animRot by="120000">
                                      <p:cBhvr>
                                        <p:cTn id="9" dur="100" fill="hold">
                                          <p:stCondLst>
                                            <p:cond delay="0"/>
                                          </p:stCondLst>
                                        </p:cTn>
                                        <p:tgtEl>
                                          <p:spTgt spid="20"/>
                                        </p:tgtEl>
                                        <p:attrNameLst>
                                          <p:attrName>r</p:attrName>
                                        </p:attrNameLst>
                                      </p:cBhvr>
                                    </p:animRot>
                                    <p:animRot by="-240000">
                                      <p:cBhvr>
                                        <p:cTn id="10" dur="200" fill="hold">
                                          <p:stCondLst>
                                            <p:cond delay="200"/>
                                          </p:stCondLst>
                                        </p:cTn>
                                        <p:tgtEl>
                                          <p:spTgt spid="20"/>
                                        </p:tgtEl>
                                        <p:attrNameLst>
                                          <p:attrName>r</p:attrName>
                                        </p:attrNameLst>
                                      </p:cBhvr>
                                    </p:animRot>
                                    <p:animRot by="240000">
                                      <p:cBhvr>
                                        <p:cTn id="11" dur="200" fill="hold">
                                          <p:stCondLst>
                                            <p:cond delay="400"/>
                                          </p:stCondLst>
                                        </p:cTn>
                                        <p:tgtEl>
                                          <p:spTgt spid="20"/>
                                        </p:tgtEl>
                                        <p:attrNameLst>
                                          <p:attrName>r</p:attrName>
                                        </p:attrNameLst>
                                      </p:cBhvr>
                                    </p:animRot>
                                    <p:animRot by="-240000">
                                      <p:cBhvr>
                                        <p:cTn id="12" dur="200" fill="hold">
                                          <p:stCondLst>
                                            <p:cond delay="600"/>
                                          </p:stCondLst>
                                        </p:cTn>
                                        <p:tgtEl>
                                          <p:spTgt spid="20"/>
                                        </p:tgtEl>
                                        <p:attrNameLst>
                                          <p:attrName>r</p:attrName>
                                        </p:attrNameLst>
                                      </p:cBhvr>
                                    </p:animRot>
                                    <p:animRot by="120000">
                                      <p:cBhvr>
                                        <p:cTn id="13" dur="200" fill="hold">
                                          <p:stCondLst>
                                            <p:cond delay="800"/>
                                          </p:stCondLst>
                                        </p:cTn>
                                        <p:tgtEl>
                                          <p:spTgt spid="20"/>
                                        </p:tgtEl>
                                        <p:attrNameLst>
                                          <p:attrName>r</p:attrName>
                                        </p:attrNameLst>
                                      </p:cBhvr>
                                    </p:animRo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nodeType="clickEffect">
                                  <p:stCondLst>
                                    <p:cond delay="0"/>
                                  </p:stCondLst>
                                  <p:childTnLst>
                                    <p:animRot by="120000">
                                      <p:cBhvr>
                                        <p:cTn id="18" dur="100" fill="hold">
                                          <p:stCondLst>
                                            <p:cond delay="0"/>
                                          </p:stCondLst>
                                        </p:cTn>
                                        <p:tgtEl>
                                          <p:spTgt spid="19"/>
                                        </p:tgtEl>
                                        <p:attrNameLst>
                                          <p:attrName>r</p:attrName>
                                        </p:attrNameLst>
                                      </p:cBhvr>
                                    </p:animRot>
                                    <p:animRot by="-240000">
                                      <p:cBhvr>
                                        <p:cTn id="19" dur="200" fill="hold">
                                          <p:stCondLst>
                                            <p:cond delay="200"/>
                                          </p:stCondLst>
                                        </p:cTn>
                                        <p:tgtEl>
                                          <p:spTgt spid="19"/>
                                        </p:tgtEl>
                                        <p:attrNameLst>
                                          <p:attrName>r</p:attrName>
                                        </p:attrNameLst>
                                      </p:cBhvr>
                                    </p:animRot>
                                    <p:animRot by="240000">
                                      <p:cBhvr>
                                        <p:cTn id="20" dur="200" fill="hold">
                                          <p:stCondLst>
                                            <p:cond delay="400"/>
                                          </p:stCondLst>
                                        </p:cTn>
                                        <p:tgtEl>
                                          <p:spTgt spid="19"/>
                                        </p:tgtEl>
                                        <p:attrNameLst>
                                          <p:attrName>r</p:attrName>
                                        </p:attrNameLst>
                                      </p:cBhvr>
                                    </p:animRot>
                                    <p:animRot by="-240000">
                                      <p:cBhvr>
                                        <p:cTn id="21" dur="200" fill="hold">
                                          <p:stCondLst>
                                            <p:cond delay="600"/>
                                          </p:stCondLst>
                                        </p:cTn>
                                        <p:tgtEl>
                                          <p:spTgt spid="19"/>
                                        </p:tgtEl>
                                        <p:attrNameLst>
                                          <p:attrName>r</p:attrName>
                                        </p:attrNameLst>
                                      </p:cBhvr>
                                    </p:animRot>
                                    <p:animRot by="120000">
                                      <p:cBhvr>
                                        <p:cTn id="22" dur="200" fill="hold">
                                          <p:stCondLst>
                                            <p:cond delay="800"/>
                                          </p:stCondLst>
                                        </p:cTn>
                                        <p:tgtEl>
                                          <p:spTgt spid="19"/>
                                        </p:tgtEl>
                                        <p:attrNameLst>
                                          <p:attrName>r</p:attrName>
                                        </p:attrNameLst>
                                      </p:cBhvr>
                                    </p:animRot>
                                  </p:childTnLst>
                                </p:cTn>
                              </p:par>
                            </p:childTnLst>
                          </p:cTn>
                        </p:par>
                      </p:childTnLst>
                    </p:cTn>
                  </p:par>
                </p:childTnLst>
              </p:cTn>
              <p:nextCondLst>
                <p:cond evt="onClick" delay="0">
                  <p:tgtEl>
                    <p:spTgt spid="19"/>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32" presetClass="emph" presetSubtype="0" fill="hold" nodeType="clickEffect">
                                  <p:stCondLst>
                                    <p:cond delay="0"/>
                                  </p:stCondLst>
                                  <p:childTnLst>
                                    <p:animRot by="120000">
                                      <p:cBhvr>
                                        <p:cTn id="27" dur="100" fill="hold">
                                          <p:stCondLst>
                                            <p:cond delay="0"/>
                                          </p:stCondLst>
                                        </p:cTn>
                                        <p:tgtEl>
                                          <p:spTgt spid="9"/>
                                        </p:tgtEl>
                                        <p:attrNameLst>
                                          <p:attrName>r</p:attrName>
                                        </p:attrNameLst>
                                      </p:cBhvr>
                                    </p:animRot>
                                    <p:animRot by="-240000">
                                      <p:cBhvr>
                                        <p:cTn id="28" dur="200" fill="hold">
                                          <p:stCondLst>
                                            <p:cond delay="200"/>
                                          </p:stCondLst>
                                        </p:cTn>
                                        <p:tgtEl>
                                          <p:spTgt spid="9"/>
                                        </p:tgtEl>
                                        <p:attrNameLst>
                                          <p:attrName>r</p:attrName>
                                        </p:attrNameLst>
                                      </p:cBhvr>
                                    </p:animRot>
                                    <p:animRot by="240000">
                                      <p:cBhvr>
                                        <p:cTn id="29" dur="200" fill="hold">
                                          <p:stCondLst>
                                            <p:cond delay="400"/>
                                          </p:stCondLst>
                                        </p:cTn>
                                        <p:tgtEl>
                                          <p:spTgt spid="9"/>
                                        </p:tgtEl>
                                        <p:attrNameLst>
                                          <p:attrName>r</p:attrName>
                                        </p:attrNameLst>
                                      </p:cBhvr>
                                    </p:animRot>
                                    <p:animRot by="-240000">
                                      <p:cBhvr>
                                        <p:cTn id="30" dur="200" fill="hold">
                                          <p:stCondLst>
                                            <p:cond delay="600"/>
                                          </p:stCondLst>
                                        </p:cTn>
                                        <p:tgtEl>
                                          <p:spTgt spid="9"/>
                                        </p:tgtEl>
                                        <p:attrNameLst>
                                          <p:attrName>r</p:attrName>
                                        </p:attrNameLst>
                                      </p:cBhvr>
                                    </p:animRot>
                                    <p:animRot by="120000">
                                      <p:cBhvr>
                                        <p:cTn id="31"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9"/>
                  </p:tgtEl>
                </p:cond>
              </p:nextCondLst>
            </p:seq>
          </p:childTnLst>
        </p:cTn>
      </p:par>
    </p:tnLst>
    <p:bldLst>
      <p:bldP spid="20" grpId="0" animBg="1"/>
      <p:bldP spid="2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14865"/>
            <a:ext cx="8229600" cy="5994402"/>
          </a:xfrm>
          <a:prstGeom prst="roundRect">
            <a:avLst>
              <a:gd name="adj" fmla="val 3249"/>
            </a:avLst>
          </a:prstGeom>
          <a:ln w="28575">
            <a:solidFill>
              <a:schemeClr val="bg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2600" y="835797"/>
            <a:ext cx="3386667" cy="1251042"/>
          </a:xfrm>
          <a:prstGeom prst="rect">
            <a:avLst/>
          </a:prstGeom>
        </p:spPr>
      </p:pic>
      <p:sp>
        <p:nvSpPr>
          <p:cNvPr id="20" name="Explosion 2 19"/>
          <p:cNvSpPr/>
          <p:nvPr/>
        </p:nvSpPr>
        <p:spPr>
          <a:xfrm rot="21243289">
            <a:off x="397822" y="2791438"/>
            <a:ext cx="3153297" cy="3153297"/>
          </a:xfrm>
          <a:prstGeom prst="irregularSeal2">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7776356" y="227397"/>
            <a:ext cx="1367644" cy="504056"/>
            <a:chOff x="7776356" y="1700808"/>
            <a:chExt cx="1367644" cy="504056"/>
          </a:xfrm>
          <a:solidFill>
            <a:schemeClr val="accent6"/>
          </a:solidFill>
        </p:grpSpPr>
        <p:sp>
          <p:nvSpPr>
            <p:cNvPr id="5" name="Oval 4"/>
            <p:cNvSpPr/>
            <p:nvPr/>
          </p:nvSpPr>
          <p:spPr>
            <a:xfrm>
              <a:off x="777635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028384" y="1700808"/>
              <a:ext cx="111561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Practise</a:t>
              </a:r>
            </a:p>
          </p:txBody>
        </p:sp>
      </p:grpSp>
      <p:grpSp>
        <p:nvGrpSpPr>
          <p:cNvPr id="9" name="/zh/"/>
          <p:cNvGrpSpPr/>
          <p:nvPr/>
        </p:nvGrpSpPr>
        <p:grpSpPr>
          <a:xfrm>
            <a:off x="199130" y="3602302"/>
            <a:ext cx="2887133" cy="1775296"/>
            <a:chOff x="199130" y="3602302"/>
            <a:chExt cx="2887133" cy="1775296"/>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265675">
              <a:off x="199130" y="3602302"/>
              <a:ext cx="2887133" cy="1653840"/>
            </a:xfrm>
            <a:prstGeom prst="rect">
              <a:avLst/>
            </a:prstGeom>
          </p:spPr>
        </p:pic>
        <p:sp>
          <p:nvSpPr>
            <p:cNvPr id="15" name="TextBox 14"/>
            <p:cNvSpPr txBox="1"/>
            <p:nvPr/>
          </p:nvSpPr>
          <p:spPr>
            <a:xfrm>
              <a:off x="1430867" y="4546601"/>
              <a:ext cx="1371599" cy="830997"/>
            </a:xfrm>
            <a:prstGeom prst="rect">
              <a:avLst/>
            </a:prstGeom>
            <a:noFill/>
          </p:spPr>
          <p:txBody>
            <a:bodyPr wrap="square" rtlCol="0">
              <a:spAutoFit/>
            </a:bodyPr>
            <a:lstStyle/>
            <a:p>
              <a:r>
                <a:rPr lang="en-GB" sz="4800" b="1" dirty="0">
                  <a:ln>
                    <a:solidFill>
                      <a:sysClr val="windowText" lastClr="000000"/>
                    </a:solidFill>
                  </a:ln>
                  <a:solidFill>
                    <a:schemeClr val="bg1"/>
                  </a:solidFill>
                </a:rPr>
                <a:t>/</a:t>
              </a:r>
              <a:r>
                <a:rPr lang="en-GB" sz="4800" b="1" dirty="0" err="1">
                  <a:ln>
                    <a:solidFill>
                      <a:sysClr val="windowText" lastClr="000000"/>
                    </a:solidFill>
                  </a:ln>
                  <a:solidFill>
                    <a:schemeClr val="bg1"/>
                  </a:solidFill>
                </a:rPr>
                <a:t>zh</a:t>
              </a:r>
              <a:r>
                <a:rPr lang="en-GB" sz="4800" b="1" dirty="0">
                  <a:ln>
                    <a:solidFill>
                      <a:sysClr val="windowText" lastClr="000000"/>
                    </a:solidFill>
                  </a:ln>
                  <a:solidFill>
                    <a:schemeClr val="bg1"/>
                  </a:solidFill>
                </a:rPr>
                <a:t>/</a:t>
              </a:r>
            </a:p>
          </p:txBody>
        </p:sp>
      </p:grpSp>
      <p:grpSp>
        <p:nvGrpSpPr>
          <p:cNvPr id="11" name="/s/"/>
          <p:cNvGrpSpPr/>
          <p:nvPr/>
        </p:nvGrpSpPr>
        <p:grpSpPr>
          <a:xfrm>
            <a:off x="3945467" y="3018632"/>
            <a:ext cx="1888598" cy="2887133"/>
            <a:chOff x="3945467" y="3018632"/>
            <a:chExt cx="1888598" cy="2887133"/>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162779" flipV="1">
              <a:off x="3533171" y="3604872"/>
              <a:ext cx="2887133" cy="1714654"/>
            </a:xfrm>
            <a:prstGeom prst="rect">
              <a:avLst/>
            </a:prstGeom>
          </p:spPr>
        </p:pic>
        <p:sp>
          <p:nvSpPr>
            <p:cNvPr id="16" name="TextBox 15"/>
            <p:cNvSpPr txBox="1"/>
            <p:nvPr/>
          </p:nvSpPr>
          <p:spPr>
            <a:xfrm>
              <a:off x="3945467" y="4521201"/>
              <a:ext cx="1024467" cy="830997"/>
            </a:xfrm>
            <a:prstGeom prst="rect">
              <a:avLst/>
            </a:prstGeom>
            <a:noFill/>
          </p:spPr>
          <p:txBody>
            <a:bodyPr wrap="square" rtlCol="0">
              <a:spAutoFit/>
            </a:bodyPr>
            <a:lstStyle/>
            <a:p>
              <a:r>
                <a:rPr lang="en-GB" sz="4800" b="1" dirty="0">
                  <a:ln>
                    <a:solidFill>
                      <a:sysClr val="windowText" lastClr="000000"/>
                    </a:solidFill>
                  </a:ln>
                  <a:solidFill>
                    <a:schemeClr val="bg1"/>
                  </a:solidFill>
                </a:rPr>
                <a:t>/s/</a:t>
              </a:r>
            </a:p>
          </p:txBody>
        </p:sp>
      </p:grpSp>
      <p:grpSp>
        <p:nvGrpSpPr>
          <p:cNvPr id="19" name="/sh/"/>
          <p:cNvGrpSpPr/>
          <p:nvPr/>
        </p:nvGrpSpPr>
        <p:grpSpPr>
          <a:xfrm>
            <a:off x="6065111" y="3053390"/>
            <a:ext cx="2164488" cy="2887133"/>
            <a:chOff x="6065111" y="3053390"/>
            <a:chExt cx="2164488" cy="2887133"/>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786006">
              <a:off x="5448464" y="3670037"/>
              <a:ext cx="2887133" cy="1653840"/>
            </a:xfrm>
            <a:prstGeom prst="rect">
              <a:avLst/>
            </a:prstGeom>
          </p:spPr>
        </p:pic>
        <p:sp>
          <p:nvSpPr>
            <p:cNvPr id="17" name="TextBox 16"/>
            <p:cNvSpPr txBox="1"/>
            <p:nvPr/>
          </p:nvSpPr>
          <p:spPr>
            <a:xfrm>
              <a:off x="6841066" y="4478867"/>
              <a:ext cx="1388533" cy="830997"/>
            </a:xfrm>
            <a:prstGeom prst="rect">
              <a:avLst/>
            </a:prstGeom>
            <a:noFill/>
          </p:spPr>
          <p:txBody>
            <a:bodyPr wrap="square" rtlCol="0">
              <a:spAutoFit/>
            </a:bodyPr>
            <a:lstStyle/>
            <a:p>
              <a:r>
                <a:rPr lang="en-GB" sz="4800" b="1" dirty="0">
                  <a:ln>
                    <a:solidFill>
                      <a:sysClr val="windowText" lastClr="000000"/>
                    </a:solidFill>
                  </a:ln>
                  <a:solidFill>
                    <a:schemeClr val="bg1"/>
                  </a:solidFill>
                </a:rPr>
                <a:t>/</a:t>
              </a:r>
              <a:r>
                <a:rPr lang="en-GB" sz="4800" b="1" dirty="0" err="1">
                  <a:ln>
                    <a:solidFill>
                      <a:sysClr val="windowText" lastClr="000000"/>
                    </a:solidFill>
                  </a:ln>
                  <a:solidFill>
                    <a:schemeClr val="bg1"/>
                  </a:solidFill>
                </a:rPr>
                <a:t>sh</a:t>
              </a:r>
              <a:r>
                <a:rPr lang="en-GB" sz="4800" b="1" dirty="0">
                  <a:ln>
                    <a:solidFill>
                      <a:sysClr val="windowText" lastClr="000000"/>
                    </a:solidFill>
                  </a:ln>
                  <a:solidFill>
                    <a:schemeClr val="bg1"/>
                  </a:solidFill>
                </a:rPr>
                <a:t>/</a:t>
              </a:r>
            </a:p>
          </p:txBody>
        </p:sp>
      </p:grpSp>
      <p:sp>
        <p:nvSpPr>
          <p:cNvPr id="18" name="TextBox 17"/>
          <p:cNvSpPr txBox="1"/>
          <p:nvPr/>
        </p:nvSpPr>
        <p:spPr>
          <a:xfrm>
            <a:off x="3606800" y="1134534"/>
            <a:ext cx="1998133" cy="646331"/>
          </a:xfrm>
          <a:prstGeom prst="rect">
            <a:avLst/>
          </a:prstGeom>
          <a:noFill/>
        </p:spPr>
        <p:txBody>
          <a:bodyPr wrap="square" rtlCol="0">
            <a:spAutoFit/>
          </a:bodyPr>
          <a:lstStyle/>
          <a:p>
            <a:pPr algn="ctr"/>
            <a:r>
              <a:rPr lang="en-GB" sz="3600" b="1" dirty="0">
                <a:ln>
                  <a:solidFill>
                    <a:sysClr val="windowText" lastClr="000000"/>
                  </a:solidFill>
                </a:ln>
                <a:solidFill>
                  <a:schemeClr val="bg1"/>
                </a:solidFill>
              </a:rPr>
              <a:t>vision</a:t>
            </a:r>
          </a:p>
        </p:txBody>
      </p:sp>
    </p:spTree>
    <p:extLst>
      <p:ext uri="{BB962C8B-B14F-4D97-AF65-F5344CB8AC3E}">
        <p14:creationId xmlns:p14="http://schemas.microsoft.com/office/powerpoint/2010/main" val="27278008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cTn>
                              </p:par>
                            </p:childTnLst>
                          </p:cTn>
                        </p:par>
                      </p:childTnLst>
                    </p:cTn>
                  </p:par>
                </p:childTnLst>
              </p:cTn>
              <p:nextCondLst>
                <p:cond evt="onClick" delay="0">
                  <p:tgtEl>
                    <p:spTgt spid="19"/>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6" presetClass="entr" presetSubtype="32"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circle(out)">
                                      <p:cBhvr>
                                        <p:cTn id="16" dur="500"/>
                                        <p:tgtEl>
                                          <p:spTgt spid="20"/>
                                        </p:tgtEl>
                                      </p:cBhvr>
                                    </p:animEffect>
                                  </p:childTnLst>
                                </p:cTn>
                              </p:par>
                              <p:par>
                                <p:cTn id="17" presetID="32" presetClass="emph" presetSubtype="0" fill="hold" grpId="1"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childTnLst>
              </p:cTn>
              <p:nextCondLst>
                <p:cond evt="onClick" delay="0">
                  <p:tgtEl>
                    <p:spTgt spid="9"/>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32" presetClass="emph" presetSubtype="0" fill="hold" nodeType="clickEffect">
                                  <p:stCondLst>
                                    <p:cond delay="0"/>
                                  </p:stCondLst>
                                  <p:childTnLst>
                                    <p:animRot by="120000">
                                      <p:cBhvr>
                                        <p:cTn id="27" dur="100" fill="hold">
                                          <p:stCondLst>
                                            <p:cond delay="0"/>
                                          </p:stCondLst>
                                        </p:cTn>
                                        <p:tgtEl>
                                          <p:spTgt spid="11"/>
                                        </p:tgtEl>
                                        <p:attrNameLst>
                                          <p:attrName>r</p:attrName>
                                        </p:attrNameLst>
                                      </p:cBhvr>
                                    </p:animRot>
                                    <p:animRot by="-240000">
                                      <p:cBhvr>
                                        <p:cTn id="28" dur="200" fill="hold">
                                          <p:stCondLst>
                                            <p:cond delay="200"/>
                                          </p:stCondLst>
                                        </p:cTn>
                                        <p:tgtEl>
                                          <p:spTgt spid="11"/>
                                        </p:tgtEl>
                                        <p:attrNameLst>
                                          <p:attrName>r</p:attrName>
                                        </p:attrNameLst>
                                      </p:cBhvr>
                                    </p:animRot>
                                    <p:animRot by="240000">
                                      <p:cBhvr>
                                        <p:cTn id="29" dur="200" fill="hold">
                                          <p:stCondLst>
                                            <p:cond delay="400"/>
                                          </p:stCondLst>
                                        </p:cTn>
                                        <p:tgtEl>
                                          <p:spTgt spid="11"/>
                                        </p:tgtEl>
                                        <p:attrNameLst>
                                          <p:attrName>r</p:attrName>
                                        </p:attrNameLst>
                                      </p:cBhvr>
                                    </p:animRot>
                                    <p:animRot by="-240000">
                                      <p:cBhvr>
                                        <p:cTn id="30" dur="200" fill="hold">
                                          <p:stCondLst>
                                            <p:cond delay="600"/>
                                          </p:stCondLst>
                                        </p:cTn>
                                        <p:tgtEl>
                                          <p:spTgt spid="11"/>
                                        </p:tgtEl>
                                        <p:attrNameLst>
                                          <p:attrName>r</p:attrName>
                                        </p:attrNameLst>
                                      </p:cBhvr>
                                    </p:animRot>
                                    <p:animRot by="120000">
                                      <p:cBhvr>
                                        <p:cTn id="31" dur="200" fill="hold">
                                          <p:stCondLst>
                                            <p:cond delay="800"/>
                                          </p:stCondLst>
                                        </p:cTn>
                                        <p:tgtEl>
                                          <p:spTgt spid="11"/>
                                        </p:tgtEl>
                                        <p:attrNameLst>
                                          <p:attrName>r</p:attrName>
                                        </p:attrNameLst>
                                      </p:cBhvr>
                                    </p:animRot>
                                  </p:childTnLst>
                                </p:cTn>
                              </p:par>
                            </p:childTnLst>
                          </p:cTn>
                        </p:par>
                      </p:childTnLst>
                    </p:cTn>
                  </p:par>
                </p:childTnLst>
              </p:cTn>
              <p:nextCondLst>
                <p:cond evt="onClick" delay="0">
                  <p:tgtEl>
                    <p:spTgt spid="11"/>
                  </p:tgtEl>
                </p:cond>
              </p:nextCondLst>
            </p:seq>
          </p:childTnLst>
        </p:cTn>
      </p:par>
    </p:tnLst>
    <p:bldLst>
      <p:bldP spid="20" grpId="0" animBg="1"/>
      <p:bldP spid="2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14865"/>
            <a:ext cx="8229600" cy="5994402"/>
          </a:xfrm>
          <a:prstGeom prst="roundRect">
            <a:avLst>
              <a:gd name="adj" fmla="val 3249"/>
            </a:avLst>
          </a:prstGeom>
          <a:ln w="28575">
            <a:solidFill>
              <a:schemeClr val="bg1"/>
            </a:solid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2267" y="764737"/>
            <a:ext cx="4216400" cy="1237147"/>
          </a:xfrm>
          <a:prstGeom prst="rect">
            <a:avLst/>
          </a:prstGeom>
        </p:spPr>
      </p:pic>
      <p:sp>
        <p:nvSpPr>
          <p:cNvPr id="20" name="Explosion 2 19"/>
          <p:cNvSpPr/>
          <p:nvPr/>
        </p:nvSpPr>
        <p:spPr>
          <a:xfrm rot="21243289">
            <a:off x="3335756" y="2791438"/>
            <a:ext cx="3153297" cy="3153297"/>
          </a:xfrm>
          <a:prstGeom prst="irregularSeal2">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7776356" y="227397"/>
            <a:ext cx="1367644" cy="504056"/>
            <a:chOff x="7776356" y="1700808"/>
            <a:chExt cx="1367644" cy="504056"/>
          </a:xfrm>
          <a:solidFill>
            <a:schemeClr val="accent6"/>
          </a:solidFill>
        </p:grpSpPr>
        <p:sp>
          <p:nvSpPr>
            <p:cNvPr id="5" name="Oval 4"/>
            <p:cNvSpPr/>
            <p:nvPr/>
          </p:nvSpPr>
          <p:spPr>
            <a:xfrm>
              <a:off x="777635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028384" y="1700808"/>
              <a:ext cx="111561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Practise</a:t>
              </a:r>
            </a:p>
          </p:txBody>
        </p:sp>
      </p:grpSp>
      <p:grpSp>
        <p:nvGrpSpPr>
          <p:cNvPr id="9" name="/zh/"/>
          <p:cNvGrpSpPr/>
          <p:nvPr/>
        </p:nvGrpSpPr>
        <p:grpSpPr>
          <a:xfrm>
            <a:off x="199130" y="3602302"/>
            <a:ext cx="2887133" cy="1775296"/>
            <a:chOff x="199130" y="3602302"/>
            <a:chExt cx="2887133" cy="1775296"/>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265675">
              <a:off x="199130" y="3602302"/>
              <a:ext cx="2887133" cy="1653840"/>
            </a:xfrm>
            <a:prstGeom prst="rect">
              <a:avLst/>
            </a:prstGeom>
          </p:spPr>
        </p:pic>
        <p:sp>
          <p:nvSpPr>
            <p:cNvPr id="15" name="TextBox 14"/>
            <p:cNvSpPr txBox="1"/>
            <p:nvPr/>
          </p:nvSpPr>
          <p:spPr>
            <a:xfrm>
              <a:off x="1430867" y="4546601"/>
              <a:ext cx="1371599" cy="830997"/>
            </a:xfrm>
            <a:prstGeom prst="rect">
              <a:avLst/>
            </a:prstGeom>
            <a:noFill/>
          </p:spPr>
          <p:txBody>
            <a:bodyPr wrap="square" rtlCol="0">
              <a:spAutoFit/>
            </a:bodyPr>
            <a:lstStyle/>
            <a:p>
              <a:r>
                <a:rPr lang="en-GB" sz="4800" b="1" dirty="0">
                  <a:ln>
                    <a:solidFill>
                      <a:sysClr val="windowText" lastClr="000000"/>
                    </a:solidFill>
                  </a:ln>
                  <a:solidFill>
                    <a:schemeClr val="bg1"/>
                  </a:solidFill>
                </a:rPr>
                <a:t>/</a:t>
              </a:r>
              <a:r>
                <a:rPr lang="en-GB" sz="4800" b="1" dirty="0" err="1">
                  <a:ln>
                    <a:solidFill>
                      <a:sysClr val="windowText" lastClr="000000"/>
                    </a:solidFill>
                  </a:ln>
                  <a:solidFill>
                    <a:schemeClr val="bg1"/>
                  </a:solidFill>
                </a:rPr>
                <a:t>zh</a:t>
              </a:r>
              <a:r>
                <a:rPr lang="en-GB" sz="4800" b="1" dirty="0">
                  <a:ln>
                    <a:solidFill>
                      <a:sysClr val="windowText" lastClr="000000"/>
                    </a:solidFill>
                  </a:ln>
                  <a:solidFill>
                    <a:schemeClr val="bg1"/>
                  </a:solidFill>
                </a:rPr>
                <a:t>/</a:t>
              </a:r>
            </a:p>
          </p:txBody>
        </p:sp>
      </p:grpSp>
      <p:grpSp>
        <p:nvGrpSpPr>
          <p:cNvPr id="11" name="/s/"/>
          <p:cNvGrpSpPr/>
          <p:nvPr/>
        </p:nvGrpSpPr>
        <p:grpSpPr>
          <a:xfrm>
            <a:off x="3945467" y="3018632"/>
            <a:ext cx="1888598" cy="2887133"/>
            <a:chOff x="3945467" y="3018632"/>
            <a:chExt cx="1888598" cy="2887133"/>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162779" flipV="1">
              <a:off x="3533171" y="3604872"/>
              <a:ext cx="2887133" cy="1714654"/>
            </a:xfrm>
            <a:prstGeom prst="rect">
              <a:avLst/>
            </a:prstGeom>
          </p:spPr>
        </p:pic>
        <p:sp>
          <p:nvSpPr>
            <p:cNvPr id="16" name="TextBox 15"/>
            <p:cNvSpPr txBox="1"/>
            <p:nvPr/>
          </p:nvSpPr>
          <p:spPr>
            <a:xfrm>
              <a:off x="3945467" y="4521201"/>
              <a:ext cx="1024467" cy="830997"/>
            </a:xfrm>
            <a:prstGeom prst="rect">
              <a:avLst/>
            </a:prstGeom>
            <a:noFill/>
          </p:spPr>
          <p:txBody>
            <a:bodyPr wrap="square" rtlCol="0">
              <a:spAutoFit/>
            </a:bodyPr>
            <a:lstStyle/>
            <a:p>
              <a:r>
                <a:rPr lang="en-GB" sz="4800" b="1" dirty="0">
                  <a:ln>
                    <a:solidFill>
                      <a:sysClr val="windowText" lastClr="000000"/>
                    </a:solidFill>
                  </a:ln>
                  <a:solidFill>
                    <a:schemeClr val="bg1"/>
                  </a:solidFill>
                </a:rPr>
                <a:t>/s/</a:t>
              </a:r>
            </a:p>
          </p:txBody>
        </p:sp>
      </p:grpSp>
      <p:grpSp>
        <p:nvGrpSpPr>
          <p:cNvPr id="19" name="/sh/"/>
          <p:cNvGrpSpPr/>
          <p:nvPr/>
        </p:nvGrpSpPr>
        <p:grpSpPr>
          <a:xfrm>
            <a:off x="6065111" y="3053390"/>
            <a:ext cx="2164488" cy="2887133"/>
            <a:chOff x="6065111" y="3053390"/>
            <a:chExt cx="2164488" cy="2887133"/>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786006">
              <a:off x="5448464" y="3670037"/>
              <a:ext cx="2887133" cy="1653840"/>
            </a:xfrm>
            <a:prstGeom prst="rect">
              <a:avLst/>
            </a:prstGeom>
          </p:spPr>
        </p:pic>
        <p:sp>
          <p:nvSpPr>
            <p:cNvPr id="17" name="TextBox 16"/>
            <p:cNvSpPr txBox="1"/>
            <p:nvPr/>
          </p:nvSpPr>
          <p:spPr>
            <a:xfrm>
              <a:off x="6841066" y="4478867"/>
              <a:ext cx="1388533" cy="830997"/>
            </a:xfrm>
            <a:prstGeom prst="rect">
              <a:avLst/>
            </a:prstGeom>
            <a:noFill/>
          </p:spPr>
          <p:txBody>
            <a:bodyPr wrap="square" rtlCol="0">
              <a:spAutoFit/>
            </a:bodyPr>
            <a:lstStyle/>
            <a:p>
              <a:r>
                <a:rPr lang="en-GB" sz="4800" b="1" dirty="0">
                  <a:ln>
                    <a:solidFill>
                      <a:sysClr val="windowText" lastClr="000000"/>
                    </a:solidFill>
                  </a:ln>
                  <a:solidFill>
                    <a:schemeClr val="bg1"/>
                  </a:solidFill>
                </a:rPr>
                <a:t>/</a:t>
              </a:r>
              <a:r>
                <a:rPr lang="en-GB" sz="4800" b="1" dirty="0" err="1">
                  <a:ln>
                    <a:solidFill>
                      <a:sysClr val="windowText" lastClr="000000"/>
                    </a:solidFill>
                  </a:ln>
                  <a:solidFill>
                    <a:schemeClr val="bg1"/>
                  </a:solidFill>
                </a:rPr>
                <a:t>sh</a:t>
              </a:r>
              <a:r>
                <a:rPr lang="en-GB" sz="4800" b="1" dirty="0">
                  <a:ln>
                    <a:solidFill>
                      <a:sysClr val="windowText" lastClr="000000"/>
                    </a:solidFill>
                  </a:ln>
                  <a:solidFill>
                    <a:schemeClr val="bg1"/>
                  </a:solidFill>
                </a:rPr>
                <a:t>/</a:t>
              </a:r>
            </a:p>
          </p:txBody>
        </p:sp>
      </p:grpSp>
      <p:sp>
        <p:nvSpPr>
          <p:cNvPr id="18" name="TextBox 17"/>
          <p:cNvSpPr txBox="1"/>
          <p:nvPr/>
        </p:nvSpPr>
        <p:spPr>
          <a:xfrm>
            <a:off x="3606800" y="1134534"/>
            <a:ext cx="1998133" cy="646331"/>
          </a:xfrm>
          <a:prstGeom prst="rect">
            <a:avLst/>
          </a:prstGeom>
          <a:noFill/>
        </p:spPr>
        <p:txBody>
          <a:bodyPr wrap="square" rtlCol="0">
            <a:spAutoFit/>
          </a:bodyPr>
          <a:lstStyle/>
          <a:p>
            <a:pPr algn="ctr"/>
            <a:r>
              <a:rPr lang="en-GB" sz="3600" b="1" dirty="0">
                <a:ln>
                  <a:solidFill>
                    <a:sysClr val="windowText" lastClr="000000"/>
                  </a:solidFill>
                </a:ln>
                <a:solidFill>
                  <a:schemeClr val="bg1"/>
                </a:solidFill>
              </a:rPr>
              <a:t>sandpit</a:t>
            </a:r>
          </a:p>
        </p:txBody>
      </p:sp>
    </p:spTree>
    <p:extLst>
      <p:ext uri="{BB962C8B-B14F-4D97-AF65-F5344CB8AC3E}">
        <p14:creationId xmlns:p14="http://schemas.microsoft.com/office/powerpoint/2010/main" val="17828385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cTn>
                              </p:par>
                            </p:childTnLst>
                          </p:cTn>
                        </p:par>
                      </p:childTnLst>
                    </p:cTn>
                  </p:par>
                </p:childTnLst>
              </p:cTn>
              <p:nextCondLst>
                <p:cond evt="onClick" delay="0">
                  <p:tgtEl>
                    <p:spTgt spid="19"/>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6" presetClass="entr" presetSubtype="32"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circle(out)">
                                      <p:cBhvr>
                                        <p:cTn id="16" dur="500"/>
                                        <p:tgtEl>
                                          <p:spTgt spid="20"/>
                                        </p:tgtEl>
                                      </p:cBhvr>
                                    </p:animEffect>
                                  </p:childTnLst>
                                </p:cTn>
                              </p:par>
                              <p:par>
                                <p:cTn id="17" presetID="32" presetClass="emph" presetSubtype="0" fill="hold" grpId="1"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32" presetClass="emph" presetSubtype="0" fill="hold" nodeType="clickEffect">
                                  <p:stCondLst>
                                    <p:cond delay="0"/>
                                  </p:stCondLst>
                                  <p:childTnLst>
                                    <p:animRot by="120000">
                                      <p:cBhvr>
                                        <p:cTn id="27" dur="100" fill="hold">
                                          <p:stCondLst>
                                            <p:cond delay="0"/>
                                          </p:stCondLst>
                                        </p:cTn>
                                        <p:tgtEl>
                                          <p:spTgt spid="9"/>
                                        </p:tgtEl>
                                        <p:attrNameLst>
                                          <p:attrName>r</p:attrName>
                                        </p:attrNameLst>
                                      </p:cBhvr>
                                    </p:animRot>
                                    <p:animRot by="-240000">
                                      <p:cBhvr>
                                        <p:cTn id="28" dur="200" fill="hold">
                                          <p:stCondLst>
                                            <p:cond delay="200"/>
                                          </p:stCondLst>
                                        </p:cTn>
                                        <p:tgtEl>
                                          <p:spTgt spid="9"/>
                                        </p:tgtEl>
                                        <p:attrNameLst>
                                          <p:attrName>r</p:attrName>
                                        </p:attrNameLst>
                                      </p:cBhvr>
                                    </p:animRot>
                                    <p:animRot by="240000">
                                      <p:cBhvr>
                                        <p:cTn id="29" dur="200" fill="hold">
                                          <p:stCondLst>
                                            <p:cond delay="400"/>
                                          </p:stCondLst>
                                        </p:cTn>
                                        <p:tgtEl>
                                          <p:spTgt spid="9"/>
                                        </p:tgtEl>
                                        <p:attrNameLst>
                                          <p:attrName>r</p:attrName>
                                        </p:attrNameLst>
                                      </p:cBhvr>
                                    </p:animRot>
                                    <p:animRot by="-240000">
                                      <p:cBhvr>
                                        <p:cTn id="30" dur="200" fill="hold">
                                          <p:stCondLst>
                                            <p:cond delay="600"/>
                                          </p:stCondLst>
                                        </p:cTn>
                                        <p:tgtEl>
                                          <p:spTgt spid="9"/>
                                        </p:tgtEl>
                                        <p:attrNameLst>
                                          <p:attrName>r</p:attrName>
                                        </p:attrNameLst>
                                      </p:cBhvr>
                                    </p:animRot>
                                    <p:animRot by="120000">
                                      <p:cBhvr>
                                        <p:cTn id="31"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9"/>
                  </p:tgtEl>
                </p:cond>
              </p:nextCondLst>
            </p:seq>
          </p:childTnLst>
        </p:cTn>
      </p:par>
    </p:tnLst>
    <p:bldLst>
      <p:bldP spid="20" grpId="0" animBg="1"/>
      <p:bldP spid="2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14865"/>
            <a:ext cx="8229600" cy="5994402"/>
          </a:xfrm>
          <a:prstGeom prst="roundRect">
            <a:avLst>
              <a:gd name="adj" fmla="val 3249"/>
            </a:avLst>
          </a:prstGeom>
          <a:ln w="28575">
            <a:solidFill>
              <a:schemeClr val="bg1"/>
            </a:solid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8468" y="637600"/>
            <a:ext cx="3810000" cy="1621672"/>
          </a:xfrm>
          <a:prstGeom prst="rect">
            <a:avLst/>
          </a:prstGeom>
        </p:spPr>
      </p:pic>
      <p:sp>
        <p:nvSpPr>
          <p:cNvPr id="20" name="Explosion 2 19"/>
          <p:cNvSpPr/>
          <p:nvPr/>
        </p:nvSpPr>
        <p:spPr>
          <a:xfrm rot="5400000">
            <a:off x="3310355" y="2791438"/>
            <a:ext cx="3153297" cy="3153297"/>
          </a:xfrm>
          <a:prstGeom prst="irregularSeal2">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7776356" y="227397"/>
            <a:ext cx="1367644" cy="504056"/>
            <a:chOff x="7776356" y="1700808"/>
            <a:chExt cx="1367644" cy="504056"/>
          </a:xfrm>
          <a:solidFill>
            <a:schemeClr val="accent6"/>
          </a:solidFill>
        </p:grpSpPr>
        <p:sp>
          <p:nvSpPr>
            <p:cNvPr id="5" name="Oval 4"/>
            <p:cNvSpPr/>
            <p:nvPr/>
          </p:nvSpPr>
          <p:spPr>
            <a:xfrm>
              <a:off x="777635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028384" y="1700808"/>
              <a:ext cx="111561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Practise</a:t>
              </a:r>
            </a:p>
          </p:txBody>
        </p:sp>
      </p:grpSp>
      <p:grpSp>
        <p:nvGrpSpPr>
          <p:cNvPr id="9" name="/zh/"/>
          <p:cNvGrpSpPr/>
          <p:nvPr/>
        </p:nvGrpSpPr>
        <p:grpSpPr>
          <a:xfrm>
            <a:off x="199130" y="3602302"/>
            <a:ext cx="2887133" cy="1775296"/>
            <a:chOff x="199130" y="3602302"/>
            <a:chExt cx="2887133" cy="1775296"/>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265675">
              <a:off x="199130" y="3602302"/>
              <a:ext cx="2887133" cy="1653840"/>
            </a:xfrm>
            <a:prstGeom prst="rect">
              <a:avLst/>
            </a:prstGeom>
          </p:spPr>
        </p:pic>
        <p:sp>
          <p:nvSpPr>
            <p:cNvPr id="15" name="TextBox 14"/>
            <p:cNvSpPr txBox="1"/>
            <p:nvPr/>
          </p:nvSpPr>
          <p:spPr>
            <a:xfrm>
              <a:off x="1430867" y="4546601"/>
              <a:ext cx="1371599" cy="830997"/>
            </a:xfrm>
            <a:prstGeom prst="rect">
              <a:avLst/>
            </a:prstGeom>
            <a:noFill/>
          </p:spPr>
          <p:txBody>
            <a:bodyPr wrap="square" rtlCol="0">
              <a:spAutoFit/>
            </a:bodyPr>
            <a:lstStyle/>
            <a:p>
              <a:r>
                <a:rPr lang="en-GB" sz="4800" b="1" dirty="0">
                  <a:ln>
                    <a:solidFill>
                      <a:sysClr val="windowText" lastClr="000000"/>
                    </a:solidFill>
                  </a:ln>
                  <a:solidFill>
                    <a:schemeClr val="bg1"/>
                  </a:solidFill>
                </a:rPr>
                <a:t>/</a:t>
              </a:r>
              <a:r>
                <a:rPr lang="en-GB" sz="4800" b="1" dirty="0" err="1">
                  <a:ln>
                    <a:solidFill>
                      <a:sysClr val="windowText" lastClr="000000"/>
                    </a:solidFill>
                  </a:ln>
                  <a:solidFill>
                    <a:schemeClr val="bg1"/>
                  </a:solidFill>
                </a:rPr>
                <a:t>zh</a:t>
              </a:r>
              <a:r>
                <a:rPr lang="en-GB" sz="4800" b="1" dirty="0">
                  <a:ln>
                    <a:solidFill>
                      <a:sysClr val="windowText" lastClr="000000"/>
                    </a:solidFill>
                  </a:ln>
                  <a:solidFill>
                    <a:schemeClr val="bg1"/>
                  </a:solidFill>
                </a:rPr>
                <a:t>/</a:t>
              </a:r>
            </a:p>
          </p:txBody>
        </p:sp>
      </p:grpSp>
      <p:grpSp>
        <p:nvGrpSpPr>
          <p:cNvPr id="11" name="/s/"/>
          <p:cNvGrpSpPr/>
          <p:nvPr/>
        </p:nvGrpSpPr>
        <p:grpSpPr>
          <a:xfrm>
            <a:off x="3945467" y="3018632"/>
            <a:ext cx="1888598" cy="2887133"/>
            <a:chOff x="3945467" y="3018632"/>
            <a:chExt cx="1888598" cy="2887133"/>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162779" flipV="1">
              <a:off x="3533171" y="3604872"/>
              <a:ext cx="2887133" cy="1714654"/>
            </a:xfrm>
            <a:prstGeom prst="rect">
              <a:avLst/>
            </a:prstGeom>
          </p:spPr>
        </p:pic>
        <p:sp>
          <p:nvSpPr>
            <p:cNvPr id="16" name="TextBox 15"/>
            <p:cNvSpPr txBox="1"/>
            <p:nvPr/>
          </p:nvSpPr>
          <p:spPr>
            <a:xfrm>
              <a:off x="3945467" y="4521201"/>
              <a:ext cx="1024467" cy="830997"/>
            </a:xfrm>
            <a:prstGeom prst="rect">
              <a:avLst/>
            </a:prstGeom>
            <a:noFill/>
          </p:spPr>
          <p:txBody>
            <a:bodyPr wrap="square" rtlCol="0">
              <a:spAutoFit/>
            </a:bodyPr>
            <a:lstStyle/>
            <a:p>
              <a:r>
                <a:rPr lang="en-GB" sz="4800" b="1" dirty="0">
                  <a:ln>
                    <a:solidFill>
                      <a:sysClr val="windowText" lastClr="000000"/>
                    </a:solidFill>
                  </a:ln>
                  <a:solidFill>
                    <a:schemeClr val="bg1"/>
                  </a:solidFill>
                </a:rPr>
                <a:t>/s/</a:t>
              </a:r>
            </a:p>
          </p:txBody>
        </p:sp>
      </p:grpSp>
      <p:grpSp>
        <p:nvGrpSpPr>
          <p:cNvPr id="19" name="/sh/"/>
          <p:cNvGrpSpPr/>
          <p:nvPr/>
        </p:nvGrpSpPr>
        <p:grpSpPr>
          <a:xfrm>
            <a:off x="6065111" y="3053390"/>
            <a:ext cx="2164488" cy="2887133"/>
            <a:chOff x="6065111" y="3053390"/>
            <a:chExt cx="2164488" cy="2887133"/>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786006">
              <a:off x="5448464" y="3670037"/>
              <a:ext cx="2887133" cy="1653840"/>
            </a:xfrm>
            <a:prstGeom prst="rect">
              <a:avLst/>
            </a:prstGeom>
          </p:spPr>
        </p:pic>
        <p:sp>
          <p:nvSpPr>
            <p:cNvPr id="17" name="TextBox 16"/>
            <p:cNvSpPr txBox="1"/>
            <p:nvPr/>
          </p:nvSpPr>
          <p:spPr>
            <a:xfrm>
              <a:off x="6841066" y="4478867"/>
              <a:ext cx="1388533" cy="830997"/>
            </a:xfrm>
            <a:prstGeom prst="rect">
              <a:avLst/>
            </a:prstGeom>
            <a:noFill/>
          </p:spPr>
          <p:txBody>
            <a:bodyPr wrap="square" rtlCol="0">
              <a:spAutoFit/>
            </a:bodyPr>
            <a:lstStyle/>
            <a:p>
              <a:r>
                <a:rPr lang="en-GB" sz="4800" b="1" dirty="0">
                  <a:ln>
                    <a:solidFill>
                      <a:sysClr val="windowText" lastClr="000000"/>
                    </a:solidFill>
                  </a:ln>
                  <a:solidFill>
                    <a:schemeClr val="bg1"/>
                  </a:solidFill>
                </a:rPr>
                <a:t>/</a:t>
              </a:r>
              <a:r>
                <a:rPr lang="en-GB" sz="4800" b="1" dirty="0" err="1">
                  <a:ln>
                    <a:solidFill>
                      <a:sysClr val="windowText" lastClr="000000"/>
                    </a:solidFill>
                  </a:ln>
                  <a:solidFill>
                    <a:schemeClr val="bg1"/>
                  </a:solidFill>
                </a:rPr>
                <a:t>sh</a:t>
              </a:r>
              <a:r>
                <a:rPr lang="en-GB" sz="4800" b="1" dirty="0">
                  <a:ln>
                    <a:solidFill>
                      <a:sysClr val="windowText" lastClr="000000"/>
                    </a:solidFill>
                  </a:ln>
                  <a:solidFill>
                    <a:schemeClr val="bg1"/>
                  </a:solidFill>
                </a:rPr>
                <a:t>/</a:t>
              </a:r>
            </a:p>
          </p:txBody>
        </p:sp>
      </p:grpSp>
      <p:sp>
        <p:nvSpPr>
          <p:cNvPr id="18" name="TextBox 17"/>
          <p:cNvSpPr txBox="1"/>
          <p:nvPr/>
        </p:nvSpPr>
        <p:spPr>
          <a:xfrm>
            <a:off x="3606800" y="1134534"/>
            <a:ext cx="1998133" cy="646331"/>
          </a:xfrm>
          <a:prstGeom prst="rect">
            <a:avLst/>
          </a:prstGeom>
          <a:noFill/>
        </p:spPr>
        <p:txBody>
          <a:bodyPr wrap="square" rtlCol="0">
            <a:spAutoFit/>
          </a:bodyPr>
          <a:lstStyle/>
          <a:p>
            <a:pPr algn="ctr"/>
            <a:r>
              <a:rPr lang="en-GB" sz="3600" b="1" dirty="0">
                <a:ln>
                  <a:solidFill>
                    <a:sysClr val="windowText" lastClr="000000"/>
                  </a:solidFill>
                </a:ln>
                <a:solidFill>
                  <a:schemeClr val="bg1"/>
                </a:solidFill>
              </a:rPr>
              <a:t>blister</a:t>
            </a:r>
          </a:p>
        </p:txBody>
      </p:sp>
    </p:spTree>
    <p:extLst>
      <p:ext uri="{BB962C8B-B14F-4D97-AF65-F5344CB8AC3E}">
        <p14:creationId xmlns:p14="http://schemas.microsoft.com/office/powerpoint/2010/main" val="31702651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out)">
                                      <p:cBhvr>
                                        <p:cTn id="7" dur="500"/>
                                        <p:tgtEl>
                                          <p:spTgt spid="20"/>
                                        </p:tgtEl>
                                      </p:cBhvr>
                                    </p:animEffect>
                                  </p:childTnLst>
                                </p:cTn>
                              </p:par>
                              <p:par>
                                <p:cTn id="8" presetID="32" presetClass="emph" presetSubtype="0" fill="hold" grpId="1" nodeType="withEffect">
                                  <p:stCondLst>
                                    <p:cond delay="0"/>
                                  </p:stCondLst>
                                  <p:childTnLst>
                                    <p:animRot by="120000">
                                      <p:cBhvr>
                                        <p:cTn id="9" dur="100" fill="hold">
                                          <p:stCondLst>
                                            <p:cond delay="0"/>
                                          </p:stCondLst>
                                        </p:cTn>
                                        <p:tgtEl>
                                          <p:spTgt spid="20"/>
                                        </p:tgtEl>
                                        <p:attrNameLst>
                                          <p:attrName>r</p:attrName>
                                        </p:attrNameLst>
                                      </p:cBhvr>
                                    </p:animRot>
                                    <p:animRot by="-240000">
                                      <p:cBhvr>
                                        <p:cTn id="10" dur="200" fill="hold">
                                          <p:stCondLst>
                                            <p:cond delay="200"/>
                                          </p:stCondLst>
                                        </p:cTn>
                                        <p:tgtEl>
                                          <p:spTgt spid="20"/>
                                        </p:tgtEl>
                                        <p:attrNameLst>
                                          <p:attrName>r</p:attrName>
                                        </p:attrNameLst>
                                      </p:cBhvr>
                                    </p:animRot>
                                    <p:animRot by="240000">
                                      <p:cBhvr>
                                        <p:cTn id="11" dur="200" fill="hold">
                                          <p:stCondLst>
                                            <p:cond delay="400"/>
                                          </p:stCondLst>
                                        </p:cTn>
                                        <p:tgtEl>
                                          <p:spTgt spid="20"/>
                                        </p:tgtEl>
                                        <p:attrNameLst>
                                          <p:attrName>r</p:attrName>
                                        </p:attrNameLst>
                                      </p:cBhvr>
                                    </p:animRot>
                                    <p:animRot by="-240000">
                                      <p:cBhvr>
                                        <p:cTn id="12" dur="200" fill="hold">
                                          <p:stCondLst>
                                            <p:cond delay="600"/>
                                          </p:stCondLst>
                                        </p:cTn>
                                        <p:tgtEl>
                                          <p:spTgt spid="20"/>
                                        </p:tgtEl>
                                        <p:attrNameLst>
                                          <p:attrName>r</p:attrName>
                                        </p:attrNameLst>
                                      </p:cBhvr>
                                    </p:animRot>
                                    <p:animRot by="120000">
                                      <p:cBhvr>
                                        <p:cTn id="13" dur="200" fill="hold">
                                          <p:stCondLst>
                                            <p:cond delay="800"/>
                                          </p:stCondLst>
                                        </p:cTn>
                                        <p:tgtEl>
                                          <p:spTgt spid="20"/>
                                        </p:tgtEl>
                                        <p:attrNameLst>
                                          <p:attrName>r</p:attrName>
                                        </p:attrNameLst>
                                      </p:cBhvr>
                                    </p:animRo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nodeType="clickEffect">
                                  <p:stCondLst>
                                    <p:cond delay="0"/>
                                  </p:stCondLst>
                                  <p:childTnLst>
                                    <p:animRot by="120000">
                                      <p:cBhvr>
                                        <p:cTn id="18" dur="100" fill="hold">
                                          <p:stCondLst>
                                            <p:cond delay="0"/>
                                          </p:stCondLst>
                                        </p:cTn>
                                        <p:tgtEl>
                                          <p:spTgt spid="19"/>
                                        </p:tgtEl>
                                        <p:attrNameLst>
                                          <p:attrName>r</p:attrName>
                                        </p:attrNameLst>
                                      </p:cBhvr>
                                    </p:animRot>
                                    <p:animRot by="-240000">
                                      <p:cBhvr>
                                        <p:cTn id="19" dur="200" fill="hold">
                                          <p:stCondLst>
                                            <p:cond delay="200"/>
                                          </p:stCondLst>
                                        </p:cTn>
                                        <p:tgtEl>
                                          <p:spTgt spid="19"/>
                                        </p:tgtEl>
                                        <p:attrNameLst>
                                          <p:attrName>r</p:attrName>
                                        </p:attrNameLst>
                                      </p:cBhvr>
                                    </p:animRot>
                                    <p:animRot by="240000">
                                      <p:cBhvr>
                                        <p:cTn id="20" dur="200" fill="hold">
                                          <p:stCondLst>
                                            <p:cond delay="400"/>
                                          </p:stCondLst>
                                        </p:cTn>
                                        <p:tgtEl>
                                          <p:spTgt spid="19"/>
                                        </p:tgtEl>
                                        <p:attrNameLst>
                                          <p:attrName>r</p:attrName>
                                        </p:attrNameLst>
                                      </p:cBhvr>
                                    </p:animRot>
                                    <p:animRot by="-240000">
                                      <p:cBhvr>
                                        <p:cTn id="21" dur="200" fill="hold">
                                          <p:stCondLst>
                                            <p:cond delay="600"/>
                                          </p:stCondLst>
                                        </p:cTn>
                                        <p:tgtEl>
                                          <p:spTgt spid="19"/>
                                        </p:tgtEl>
                                        <p:attrNameLst>
                                          <p:attrName>r</p:attrName>
                                        </p:attrNameLst>
                                      </p:cBhvr>
                                    </p:animRot>
                                    <p:animRot by="120000">
                                      <p:cBhvr>
                                        <p:cTn id="22" dur="200" fill="hold">
                                          <p:stCondLst>
                                            <p:cond delay="800"/>
                                          </p:stCondLst>
                                        </p:cTn>
                                        <p:tgtEl>
                                          <p:spTgt spid="19"/>
                                        </p:tgtEl>
                                        <p:attrNameLst>
                                          <p:attrName>r</p:attrName>
                                        </p:attrNameLst>
                                      </p:cBhvr>
                                    </p:animRot>
                                  </p:childTnLst>
                                </p:cTn>
                              </p:par>
                            </p:childTnLst>
                          </p:cTn>
                        </p:par>
                      </p:childTnLst>
                    </p:cTn>
                  </p:par>
                </p:childTnLst>
              </p:cTn>
              <p:nextCondLst>
                <p:cond evt="onClick" delay="0">
                  <p:tgtEl>
                    <p:spTgt spid="19"/>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32" presetClass="emph" presetSubtype="0" fill="hold" nodeType="clickEffect">
                                  <p:stCondLst>
                                    <p:cond delay="0"/>
                                  </p:stCondLst>
                                  <p:childTnLst>
                                    <p:animRot by="120000">
                                      <p:cBhvr>
                                        <p:cTn id="27" dur="100" fill="hold">
                                          <p:stCondLst>
                                            <p:cond delay="0"/>
                                          </p:stCondLst>
                                        </p:cTn>
                                        <p:tgtEl>
                                          <p:spTgt spid="9"/>
                                        </p:tgtEl>
                                        <p:attrNameLst>
                                          <p:attrName>r</p:attrName>
                                        </p:attrNameLst>
                                      </p:cBhvr>
                                    </p:animRot>
                                    <p:animRot by="-240000">
                                      <p:cBhvr>
                                        <p:cTn id="28" dur="200" fill="hold">
                                          <p:stCondLst>
                                            <p:cond delay="200"/>
                                          </p:stCondLst>
                                        </p:cTn>
                                        <p:tgtEl>
                                          <p:spTgt spid="9"/>
                                        </p:tgtEl>
                                        <p:attrNameLst>
                                          <p:attrName>r</p:attrName>
                                        </p:attrNameLst>
                                      </p:cBhvr>
                                    </p:animRot>
                                    <p:animRot by="240000">
                                      <p:cBhvr>
                                        <p:cTn id="29" dur="200" fill="hold">
                                          <p:stCondLst>
                                            <p:cond delay="400"/>
                                          </p:stCondLst>
                                        </p:cTn>
                                        <p:tgtEl>
                                          <p:spTgt spid="9"/>
                                        </p:tgtEl>
                                        <p:attrNameLst>
                                          <p:attrName>r</p:attrName>
                                        </p:attrNameLst>
                                      </p:cBhvr>
                                    </p:animRot>
                                    <p:animRot by="-240000">
                                      <p:cBhvr>
                                        <p:cTn id="30" dur="200" fill="hold">
                                          <p:stCondLst>
                                            <p:cond delay="600"/>
                                          </p:stCondLst>
                                        </p:cTn>
                                        <p:tgtEl>
                                          <p:spTgt spid="9"/>
                                        </p:tgtEl>
                                        <p:attrNameLst>
                                          <p:attrName>r</p:attrName>
                                        </p:attrNameLst>
                                      </p:cBhvr>
                                    </p:animRot>
                                    <p:animRot by="120000">
                                      <p:cBhvr>
                                        <p:cTn id="31"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9"/>
                  </p:tgtEl>
                </p:cond>
              </p:nextCondLst>
            </p:seq>
          </p:childTnLst>
        </p:cTn>
      </p:par>
    </p:tnLst>
    <p:bldLst>
      <p:bldP spid="20" grpId="0" animBg="1"/>
      <p:bldP spid="2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696236" y="227397"/>
            <a:ext cx="2447764" cy="504056"/>
            <a:chOff x="6696236" y="1700808"/>
            <a:chExt cx="2447764" cy="504056"/>
          </a:xfrm>
          <a:solidFill>
            <a:schemeClr val="accent6"/>
          </a:solidFill>
        </p:grpSpPr>
        <p:sp>
          <p:nvSpPr>
            <p:cNvPr id="5" name="Oval 4"/>
            <p:cNvSpPr/>
            <p:nvPr/>
          </p:nvSpPr>
          <p:spPr>
            <a:xfrm>
              <a:off x="669623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6948264" y="1700808"/>
              <a:ext cx="219573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Revisit and Review</a:t>
              </a:r>
            </a:p>
          </p:txBody>
        </p:sp>
      </p:grpSp>
      <p:sp>
        <p:nvSpPr>
          <p:cNvPr id="11" name="Speech Bubble">
            <a:extLst>
              <a:ext uri="{FF2B5EF4-FFF2-40B4-BE49-F238E27FC236}">
                <a16:creationId xmlns:a16="http://schemas.microsoft.com/office/drawing/2014/main" xmlns="" id="{AB6F159F-735F-465C-A86F-7DB4A3AA22C9}"/>
              </a:ext>
            </a:extLst>
          </p:cNvPr>
          <p:cNvSpPr/>
          <p:nvPr/>
        </p:nvSpPr>
        <p:spPr>
          <a:xfrm>
            <a:off x="1979712" y="836613"/>
            <a:ext cx="6262587" cy="752475"/>
          </a:xfrm>
          <a:prstGeom prst="wedgeRoundRectCallout">
            <a:avLst>
              <a:gd name="adj1" fmla="val -47129"/>
              <a:gd name="adj2" fmla="val 12520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dirty="0">
                <a:solidFill>
                  <a:schemeClr val="tx1"/>
                </a:solidFill>
                <a:latin typeface="Twinkl" pitchFamily="50" charset="0"/>
              </a:rPr>
              <a:t>Let’s practise reading some of this week’s focus words. </a:t>
            </a:r>
          </a:p>
        </p:txBody>
      </p:sp>
      <p:pic>
        <p:nvPicPr>
          <p:cNvPr id="12" name="Picture 11">
            <a:extLst>
              <a:ext uri="{FF2B5EF4-FFF2-40B4-BE49-F238E27FC236}">
                <a16:creationId xmlns:a16="http://schemas.microsoft.com/office/drawing/2014/main" xmlns="" id="{2B29C963-2E35-476D-A945-C532D94E77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1773238"/>
            <a:ext cx="1296988"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background 2">
            <a:extLst>
              <a:ext uri="{FF2B5EF4-FFF2-40B4-BE49-F238E27FC236}">
                <a16:creationId xmlns:a16="http://schemas.microsoft.com/office/drawing/2014/main" xmlns="" id="{3F416E1C-3AC5-4872-92A0-041CA215F787}"/>
              </a:ext>
            </a:extLst>
          </p:cNvPr>
          <p:cNvSpPr/>
          <p:nvPr/>
        </p:nvSpPr>
        <p:spPr>
          <a:xfrm>
            <a:off x="3563888" y="2165350"/>
            <a:ext cx="3174479" cy="3424238"/>
          </a:xfrm>
          <a:prstGeom prst="roundRect">
            <a:avLst>
              <a:gd name="adj" fmla="val 9850"/>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sz="1050" dirty="0">
              <a:solidFill>
                <a:schemeClr val="tx1"/>
              </a:solidFill>
            </a:endParaRPr>
          </a:p>
        </p:txBody>
      </p:sp>
      <p:grpSp>
        <p:nvGrpSpPr>
          <p:cNvPr id="14" name="PLAY 2">
            <a:extLst>
              <a:ext uri="{FF2B5EF4-FFF2-40B4-BE49-F238E27FC236}">
                <a16:creationId xmlns:a16="http://schemas.microsoft.com/office/drawing/2014/main" xmlns="" id="{60353E7B-729B-4183-98FF-53EC18C8ADD4}"/>
              </a:ext>
            </a:extLst>
          </p:cNvPr>
          <p:cNvGrpSpPr>
            <a:grpSpLocks/>
          </p:cNvGrpSpPr>
          <p:nvPr/>
        </p:nvGrpSpPr>
        <p:grpSpPr bwMode="auto">
          <a:xfrm>
            <a:off x="4765874" y="5357813"/>
            <a:ext cx="735012" cy="735012"/>
            <a:chOff x="6300192" y="2204864"/>
            <a:chExt cx="900100" cy="900100"/>
          </a:xfrm>
        </p:grpSpPr>
        <p:sp>
          <p:nvSpPr>
            <p:cNvPr id="15" name="Oval 14">
              <a:extLst>
                <a:ext uri="{FF2B5EF4-FFF2-40B4-BE49-F238E27FC236}">
                  <a16:creationId xmlns:a16="http://schemas.microsoft.com/office/drawing/2014/main" xmlns="" id="{C33B5522-B25C-4681-8EF6-42E6548273CB}"/>
                </a:ext>
              </a:extLst>
            </p:cNvPr>
            <p:cNvSpPr/>
            <p:nvPr/>
          </p:nvSpPr>
          <p:spPr>
            <a:xfrm>
              <a:off x="6300192" y="2204864"/>
              <a:ext cx="900100" cy="900100"/>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6" name="Isosceles Triangle 15">
              <a:extLst>
                <a:ext uri="{FF2B5EF4-FFF2-40B4-BE49-F238E27FC236}">
                  <a16:creationId xmlns:a16="http://schemas.microsoft.com/office/drawing/2014/main" xmlns="" id="{A94B022F-F24E-4554-B00C-C6EAA9054204}"/>
                </a:ext>
              </a:extLst>
            </p:cNvPr>
            <p:cNvSpPr/>
            <p:nvPr/>
          </p:nvSpPr>
          <p:spPr>
            <a:xfrm rot="5400000">
              <a:off x="6559724" y="2417738"/>
              <a:ext cx="550169" cy="474351"/>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17" name="closure">
            <a:extLst>
              <a:ext uri="{FF2B5EF4-FFF2-40B4-BE49-F238E27FC236}">
                <a16:creationId xmlns:a16="http://schemas.microsoft.com/office/drawing/2014/main" xmlns="" id="{96BE07A8-9CB1-40E5-923C-15AF260CAE50}"/>
              </a:ext>
            </a:extLst>
          </p:cNvPr>
          <p:cNvSpPr txBox="1">
            <a:spLocks noChangeArrowheads="1"/>
          </p:cNvSpPr>
          <p:nvPr/>
        </p:nvSpPr>
        <p:spPr bwMode="auto">
          <a:xfrm>
            <a:off x="3982692" y="3284984"/>
            <a:ext cx="242566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5400" b="1" dirty="0">
                <a:solidFill>
                  <a:schemeClr val="tx1"/>
                </a:solidFill>
              </a:rPr>
              <a:t>closure</a:t>
            </a:r>
          </a:p>
        </p:txBody>
      </p:sp>
      <p:sp>
        <p:nvSpPr>
          <p:cNvPr id="18" name="visual">
            <a:extLst>
              <a:ext uri="{FF2B5EF4-FFF2-40B4-BE49-F238E27FC236}">
                <a16:creationId xmlns:a16="http://schemas.microsoft.com/office/drawing/2014/main" xmlns="" id="{873D4AEE-76DB-4D94-AC96-244C208832C3}"/>
              </a:ext>
            </a:extLst>
          </p:cNvPr>
          <p:cNvSpPr txBox="1">
            <a:spLocks noChangeArrowheads="1"/>
          </p:cNvSpPr>
          <p:nvPr/>
        </p:nvSpPr>
        <p:spPr bwMode="auto">
          <a:xfrm>
            <a:off x="4159023" y="3284984"/>
            <a:ext cx="207300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5400" b="1" dirty="0">
                <a:solidFill>
                  <a:schemeClr val="tx1"/>
                </a:solidFill>
              </a:rPr>
              <a:t>visual</a:t>
            </a:r>
          </a:p>
        </p:txBody>
      </p:sp>
      <p:sp>
        <p:nvSpPr>
          <p:cNvPr id="19" name="Asia">
            <a:extLst>
              <a:ext uri="{FF2B5EF4-FFF2-40B4-BE49-F238E27FC236}">
                <a16:creationId xmlns:a16="http://schemas.microsoft.com/office/drawing/2014/main" xmlns="" id="{E5EFF261-5B2A-4E4E-9B0E-37031FE636EE}"/>
              </a:ext>
            </a:extLst>
          </p:cNvPr>
          <p:cNvSpPr txBox="1">
            <a:spLocks noChangeArrowheads="1"/>
          </p:cNvSpPr>
          <p:nvPr/>
        </p:nvSpPr>
        <p:spPr bwMode="auto">
          <a:xfrm>
            <a:off x="4417907" y="3284984"/>
            <a:ext cx="155523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5400" b="1" dirty="0">
                <a:solidFill>
                  <a:schemeClr val="tx1"/>
                </a:solidFill>
              </a:rPr>
              <a:t>Asia</a:t>
            </a:r>
          </a:p>
        </p:txBody>
      </p:sp>
      <p:sp>
        <p:nvSpPr>
          <p:cNvPr id="20" name="measure">
            <a:extLst>
              <a:ext uri="{FF2B5EF4-FFF2-40B4-BE49-F238E27FC236}">
                <a16:creationId xmlns:a16="http://schemas.microsoft.com/office/drawing/2014/main" xmlns="" id="{16853594-C2FD-4BCB-851D-3CBE7500C0B9}"/>
              </a:ext>
            </a:extLst>
          </p:cNvPr>
          <p:cNvSpPr txBox="1">
            <a:spLocks noChangeArrowheads="1"/>
          </p:cNvSpPr>
          <p:nvPr/>
        </p:nvSpPr>
        <p:spPr bwMode="auto">
          <a:xfrm>
            <a:off x="3779912" y="3284984"/>
            <a:ext cx="28312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5400" b="1" dirty="0">
                <a:solidFill>
                  <a:schemeClr val="tx1"/>
                </a:solidFill>
              </a:rPr>
              <a:t>measure</a:t>
            </a:r>
          </a:p>
        </p:txBody>
      </p:sp>
    </p:spTree>
    <p:extLst>
      <p:ext uri="{BB962C8B-B14F-4D97-AF65-F5344CB8AC3E}">
        <p14:creationId xmlns:p14="http://schemas.microsoft.com/office/powerpoint/2010/main" val="3612071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500"/>
                                        <p:tgtEl>
                                          <p:spTgt spid="20"/>
                                        </p:tgtEl>
                                      </p:cBhvr>
                                    </p:animEffect>
                                  </p:childTnLst>
                                </p:cTn>
                              </p:par>
                            </p:childTnLst>
                          </p:cTn>
                        </p:par>
                        <p:par>
                          <p:cTn id="12" fill="hold">
                            <p:stCondLst>
                              <p:cond delay="2000"/>
                            </p:stCondLst>
                            <p:childTnLst>
                              <p:par>
                                <p:cTn id="13" presetID="10" presetClass="exit" presetSubtype="0" fill="hold" grpId="1" nodeType="afterEffect">
                                  <p:stCondLst>
                                    <p:cond delay="0"/>
                                  </p:stCondLst>
                                  <p:childTnLst>
                                    <p:animEffect transition="out" filter="fade">
                                      <p:cBhvr>
                                        <p:cTn id="14" dur="500"/>
                                        <p:tgtEl>
                                          <p:spTgt spid="20"/>
                                        </p:tgtEl>
                                      </p:cBhvr>
                                    </p:animEffect>
                                    <p:set>
                                      <p:cBhvr>
                                        <p:cTn id="15" dur="1" fill="hold">
                                          <p:stCondLst>
                                            <p:cond delay="499"/>
                                          </p:stCondLst>
                                        </p:cTn>
                                        <p:tgtEl>
                                          <p:spTgt spid="20"/>
                                        </p:tgtEl>
                                        <p:attrNameLst>
                                          <p:attrName>style.visibility</p:attrName>
                                        </p:attrNameLst>
                                      </p:cBhvr>
                                      <p:to>
                                        <p:strVal val="hidden"/>
                                      </p:to>
                                    </p:se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500"/>
                                        <p:tgtEl>
                                          <p:spTgt spid="19"/>
                                        </p:tgtEl>
                                      </p:cBhvr>
                                    </p:animEffect>
                                  </p:childTnLst>
                                </p:cTn>
                              </p:par>
                            </p:childTnLst>
                          </p:cTn>
                        </p:par>
                        <p:par>
                          <p:cTn id="20" fill="hold">
                            <p:stCondLst>
                              <p:cond delay="4000"/>
                            </p:stCondLst>
                            <p:childTnLst>
                              <p:par>
                                <p:cTn id="21" presetID="10" presetClass="exit" presetSubtype="0" fill="hold" grpId="1" nodeType="afterEffect">
                                  <p:stCondLst>
                                    <p:cond delay="0"/>
                                  </p:stCondLst>
                                  <p:childTnLst>
                                    <p:animEffect transition="out" filter="fade">
                                      <p:cBhvr>
                                        <p:cTn id="22" dur="500"/>
                                        <p:tgtEl>
                                          <p:spTgt spid="19"/>
                                        </p:tgtEl>
                                      </p:cBhvr>
                                    </p:animEffect>
                                    <p:set>
                                      <p:cBhvr>
                                        <p:cTn id="23" dur="1" fill="hold">
                                          <p:stCondLst>
                                            <p:cond delay="499"/>
                                          </p:stCondLst>
                                        </p:cTn>
                                        <p:tgtEl>
                                          <p:spTgt spid="19"/>
                                        </p:tgtEl>
                                        <p:attrNameLst>
                                          <p:attrName>style.visibility</p:attrName>
                                        </p:attrNameLst>
                                      </p:cBhvr>
                                      <p:to>
                                        <p:strVal val="hidden"/>
                                      </p:to>
                                    </p:se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500"/>
                                        <p:tgtEl>
                                          <p:spTgt spid="18"/>
                                        </p:tgtEl>
                                      </p:cBhvr>
                                    </p:animEffect>
                                  </p:childTnLst>
                                </p:cTn>
                              </p:par>
                            </p:childTnLst>
                          </p:cTn>
                        </p:par>
                        <p:par>
                          <p:cTn id="28" fill="hold">
                            <p:stCondLst>
                              <p:cond delay="6000"/>
                            </p:stCondLst>
                            <p:childTnLst>
                              <p:par>
                                <p:cTn id="29" presetID="10" presetClass="exit" presetSubtype="0" fill="hold" grpId="1" nodeType="after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par>
                          <p:cTn id="32" fill="hold">
                            <p:stCondLst>
                              <p:cond delay="6500"/>
                            </p:stCondLst>
                            <p:childTnLst>
                              <p:par>
                                <p:cTn id="33" presetID="10" presetClass="entr" presetSubtype="0" fill="hold" grpId="1"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nextCondLst>
                <p:cond evt="onClick" delay="0">
                  <p:tgtEl>
                    <p:spTgt spid="14"/>
                  </p:tgtEl>
                </p:cond>
              </p:nextCondLst>
            </p:seq>
          </p:childTnLst>
        </p:cTn>
      </p:par>
    </p:tnLst>
    <p:bldLst>
      <p:bldP spid="17" grpId="0"/>
      <p:bldP spid="17" grpId="1"/>
      <p:bldP spid="18" grpId="0"/>
      <p:bldP spid="18" grpId="1"/>
      <p:bldP spid="19" grpId="0"/>
      <p:bldP spid="19" grpId="1"/>
      <p:bldP spid="20" grpId="0"/>
      <p:bldP spid="2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14865"/>
            <a:ext cx="8229600" cy="5994402"/>
          </a:xfrm>
          <a:prstGeom prst="roundRect">
            <a:avLst>
              <a:gd name="adj" fmla="val 3249"/>
            </a:avLst>
          </a:prstGeom>
          <a:ln w="28575">
            <a:solidFill>
              <a:schemeClr val="bg1"/>
            </a:solid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2267" y="764737"/>
            <a:ext cx="4216400" cy="1237147"/>
          </a:xfrm>
          <a:prstGeom prst="rect">
            <a:avLst/>
          </a:prstGeom>
        </p:spPr>
      </p:pic>
      <p:sp>
        <p:nvSpPr>
          <p:cNvPr id="20" name="Explosion 2 19"/>
          <p:cNvSpPr/>
          <p:nvPr/>
        </p:nvSpPr>
        <p:spPr>
          <a:xfrm rot="21243289">
            <a:off x="3335756" y="2791438"/>
            <a:ext cx="3153297" cy="3153297"/>
          </a:xfrm>
          <a:prstGeom prst="irregularSeal2">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7776356" y="227397"/>
            <a:ext cx="1367644" cy="504056"/>
            <a:chOff x="7776356" y="1700808"/>
            <a:chExt cx="1367644" cy="504056"/>
          </a:xfrm>
          <a:solidFill>
            <a:schemeClr val="accent6"/>
          </a:solidFill>
        </p:grpSpPr>
        <p:sp>
          <p:nvSpPr>
            <p:cNvPr id="5" name="Oval 4"/>
            <p:cNvSpPr/>
            <p:nvPr/>
          </p:nvSpPr>
          <p:spPr>
            <a:xfrm>
              <a:off x="777635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028384" y="1700808"/>
              <a:ext cx="111561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Practise</a:t>
              </a:r>
            </a:p>
          </p:txBody>
        </p:sp>
      </p:grpSp>
      <p:grpSp>
        <p:nvGrpSpPr>
          <p:cNvPr id="9" name="/zh/"/>
          <p:cNvGrpSpPr/>
          <p:nvPr/>
        </p:nvGrpSpPr>
        <p:grpSpPr>
          <a:xfrm>
            <a:off x="199130" y="3602302"/>
            <a:ext cx="2887133" cy="1775296"/>
            <a:chOff x="199130" y="3602302"/>
            <a:chExt cx="2887133" cy="1775296"/>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265675">
              <a:off x="199130" y="3602302"/>
              <a:ext cx="2887133" cy="1653840"/>
            </a:xfrm>
            <a:prstGeom prst="rect">
              <a:avLst/>
            </a:prstGeom>
          </p:spPr>
        </p:pic>
        <p:sp>
          <p:nvSpPr>
            <p:cNvPr id="15" name="TextBox 14"/>
            <p:cNvSpPr txBox="1"/>
            <p:nvPr/>
          </p:nvSpPr>
          <p:spPr>
            <a:xfrm>
              <a:off x="1430867" y="4546601"/>
              <a:ext cx="1371599" cy="830997"/>
            </a:xfrm>
            <a:prstGeom prst="rect">
              <a:avLst/>
            </a:prstGeom>
            <a:noFill/>
          </p:spPr>
          <p:txBody>
            <a:bodyPr wrap="square" rtlCol="0">
              <a:spAutoFit/>
            </a:bodyPr>
            <a:lstStyle/>
            <a:p>
              <a:r>
                <a:rPr lang="en-GB" sz="4800" b="1" dirty="0">
                  <a:ln>
                    <a:solidFill>
                      <a:sysClr val="windowText" lastClr="000000"/>
                    </a:solidFill>
                  </a:ln>
                  <a:solidFill>
                    <a:schemeClr val="bg1"/>
                  </a:solidFill>
                </a:rPr>
                <a:t>/</a:t>
              </a:r>
              <a:r>
                <a:rPr lang="en-GB" sz="4800" b="1" dirty="0" err="1">
                  <a:ln>
                    <a:solidFill>
                      <a:sysClr val="windowText" lastClr="000000"/>
                    </a:solidFill>
                  </a:ln>
                  <a:solidFill>
                    <a:schemeClr val="bg1"/>
                  </a:solidFill>
                </a:rPr>
                <a:t>zh</a:t>
              </a:r>
              <a:r>
                <a:rPr lang="en-GB" sz="4800" b="1" dirty="0">
                  <a:ln>
                    <a:solidFill>
                      <a:sysClr val="windowText" lastClr="000000"/>
                    </a:solidFill>
                  </a:ln>
                  <a:solidFill>
                    <a:schemeClr val="bg1"/>
                  </a:solidFill>
                </a:rPr>
                <a:t>/</a:t>
              </a:r>
            </a:p>
          </p:txBody>
        </p:sp>
      </p:grpSp>
      <p:grpSp>
        <p:nvGrpSpPr>
          <p:cNvPr id="11" name="/s/"/>
          <p:cNvGrpSpPr/>
          <p:nvPr/>
        </p:nvGrpSpPr>
        <p:grpSpPr>
          <a:xfrm>
            <a:off x="3945467" y="3018632"/>
            <a:ext cx="1888598" cy="2887133"/>
            <a:chOff x="3945467" y="3018632"/>
            <a:chExt cx="1888598" cy="2887133"/>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162779" flipV="1">
              <a:off x="3533171" y="3604872"/>
              <a:ext cx="2887133" cy="1714654"/>
            </a:xfrm>
            <a:prstGeom prst="rect">
              <a:avLst/>
            </a:prstGeom>
          </p:spPr>
        </p:pic>
        <p:sp>
          <p:nvSpPr>
            <p:cNvPr id="16" name="TextBox 15"/>
            <p:cNvSpPr txBox="1"/>
            <p:nvPr/>
          </p:nvSpPr>
          <p:spPr>
            <a:xfrm>
              <a:off x="3945467" y="4521201"/>
              <a:ext cx="1024467" cy="830997"/>
            </a:xfrm>
            <a:prstGeom prst="rect">
              <a:avLst/>
            </a:prstGeom>
            <a:noFill/>
          </p:spPr>
          <p:txBody>
            <a:bodyPr wrap="square" rtlCol="0">
              <a:spAutoFit/>
            </a:bodyPr>
            <a:lstStyle/>
            <a:p>
              <a:r>
                <a:rPr lang="en-GB" sz="4800" b="1" dirty="0">
                  <a:ln>
                    <a:solidFill>
                      <a:sysClr val="windowText" lastClr="000000"/>
                    </a:solidFill>
                  </a:ln>
                  <a:solidFill>
                    <a:schemeClr val="bg1"/>
                  </a:solidFill>
                </a:rPr>
                <a:t>/s/</a:t>
              </a:r>
            </a:p>
          </p:txBody>
        </p:sp>
      </p:grpSp>
      <p:grpSp>
        <p:nvGrpSpPr>
          <p:cNvPr id="19" name="/sh/"/>
          <p:cNvGrpSpPr/>
          <p:nvPr/>
        </p:nvGrpSpPr>
        <p:grpSpPr>
          <a:xfrm>
            <a:off x="6065111" y="3053390"/>
            <a:ext cx="2164488" cy="2887133"/>
            <a:chOff x="6065111" y="3053390"/>
            <a:chExt cx="2164488" cy="2887133"/>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786006">
              <a:off x="5448464" y="3670037"/>
              <a:ext cx="2887133" cy="1653840"/>
            </a:xfrm>
            <a:prstGeom prst="rect">
              <a:avLst/>
            </a:prstGeom>
          </p:spPr>
        </p:pic>
        <p:sp>
          <p:nvSpPr>
            <p:cNvPr id="17" name="TextBox 16"/>
            <p:cNvSpPr txBox="1"/>
            <p:nvPr/>
          </p:nvSpPr>
          <p:spPr>
            <a:xfrm>
              <a:off x="6841066" y="4478867"/>
              <a:ext cx="1388533" cy="830997"/>
            </a:xfrm>
            <a:prstGeom prst="rect">
              <a:avLst/>
            </a:prstGeom>
            <a:noFill/>
          </p:spPr>
          <p:txBody>
            <a:bodyPr wrap="square" rtlCol="0">
              <a:spAutoFit/>
            </a:bodyPr>
            <a:lstStyle/>
            <a:p>
              <a:r>
                <a:rPr lang="en-GB" sz="4800" b="1" dirty="0">
                  <a:ln>
                    <a:solidFill>
                      <a:sysClr val="windowText" lastClr="000000"/>
                    </a:solidFill>
                  </a:ln>
                  <a:solidFill>
                    <a:schemeClr val="bg1"/>
                  </a:solidFill>
                </a:rPr>
                <a:t>/</a:t>
              </a:r>
              <a:r>
                <a:rPr lang="en-GB" sz="4800" b="1" dirty="0" err="1">
                  <a:ln>
                    <a:solidFill>
                      <a:sysClr val="windowText" lastClr="000000"/>
                    </a:solidFill>
                  </a:ln>
                  <a:solidFill>
                    <a:schemeClr val="bg1"/>
                  </a:solidFill>
                </a:rPr>
                <a:t>sh</a:t>
              </a:r>
              <a:r>
                <a:rPr lang="en-GB" sz="4800" b="1" dirty="0">
                  <a:ln>
                    <a:solidFill>
                      <a:sysClr val="windowText" lastClr="000000"/>
                    </a:solidFill>
                  </a:ln>
                  <a:solidFill>
                    <a:schemeClr val="bg1"/>
                  </a:solidFill>
                </a:rPr>
                <a:t>/</a:t>
              </a:r>
            </a:p>
          </p:txBody>
        </p:sp>
      </p:grpSp>
      <p:sp>
        <p:nvSpPr>
          <p:cNvPr id="18" name="TextBox 17"/>
          <p:cNvSpPr txBox="1"/>
          <p:nvPr/>
        </p:nvSpPr>
        <p:spPr>
          <a:xfrm>
            <a:off x="3606800" y="1134534"/>
            <a:ext cx="1998133" cy="646331"/>
          </a:xfrm>
          <a:prstGeom prst="rect">
            <a:avLst/>
          </a:prstGeom>
          <a:noFill/>
        </p:spPr>
        <p:txBody>
          <a:bodyPr wrap="square" rtlCol="0">
            <a:spAutoFit/>
          </a:bodyPr>
          <a:lstStyle/>
          <a:p>
            <a:pPr algn="ctr"/>
            <a:r>
              <a:rPr lang="en-GB" sz="3600" b="1" dirty="0">
                <a:ln>
                  <a:solidFill>
                    <a:sysClr val="windowText" lastClr="000000"/>
                  </a:solidFill>
                </a:ln>
                <a:solidFill>
                  <a:schemeClr val="bg1"/>
                </a:solidFill>
              </a:rPr>
              <a:t>clasp</a:t>
            </a:r>
          </a:p>
        </p:txBody>
      </p:sp>
    </p:spTree>
    <p:extLst>
      <p:ext uri="{BB962C8B-B14F-4D97-AF65-F5344CB8AC3E}">
        <p14:creationId xmlns:p14="http://schemas.microsoft.com/office/powerpoint/2010/main" val="13634650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cTn>
                              </p:par>
                            </p:childTnLst>
                          </p:cTn>
                        </p:par>
                      </p:childTnLst>
                    </p:cTn>
                  </p:par>
                </p:childTnLst>
              </p:cTn>
              <p:nextCondLst>
                <p:cond evt="onClick" delay="0">
                  <p:tgtEl>
                    <p:spTgt spid="19"/>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6" presetClass="entr" presetSubtype="32"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circle(out)">
                                      <p:cBhvr>
                                        <p:cTn id="16" dur="500"/>
                                        <p:tgtEl>
                                          <p:spTgt spid="20"/>
                                        </p:tgtEl>
                                      </p:cBhvr>
                                    </p:animEffect>
                                  </p:childTnLst>
                                </p:cTn>
                              </p:par>
                              <p:par>
                                <p:cTn id="17" presetID="32" presetClass="emph" presetSubtype="0" fill="hold" grpId="1"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32" presetClass="emph" presetSubtype="0" fill="hold" nodeType="clickEffect">
                                  <p:stCondLst>
                                    <p:cond delay="0"/>
                                  </p:stCondLst>
                                  <p:childTnLst>
                                    <p:animRot by="120000">
                                      <p:cBhvr>
                                        <p:cTn id="27" dur="100" fill="hold">
                                          <p:stCondLst>
                                            <p:cond delay="0"/>
                                          </p:stCondLst>
                                        </p:cTn>
                                        <p:tgtEl>
                                          <p:spTgt spid="9"/>
                                        </p:tgtEl>
                                        <p:attrNameLst>
                                          <p:attrName>r</p:attrName>
                                        </p:attrNameLst>
                                      </p:cBhvr>
                                    </p:animRot>
                                    <p:animRot by="-240000">
                                      <p:cBhvr>
                                        <p:cTn id="28" dur="200" fill="hold">
                                          <p:stCondLst>
                                            <p:cond delay="200"/>
                                          </p:stCondLst>
                                        </p:cTn>
                                        <p:tgtEl>
                                          <p:spTgt spid="9"/>
                                        </p:tgtEl>
                                        <p:attrNameLst>
                                          <p:attrName>r</p:attrName>
                                        </p:attrNameLst>
                                      </p:cBhvr>
                                    </p:animRot>
                                    <p:animRot by="240000">
                                      <p:cBhvr>
                                        <p:cTn id="29" dur="200" fill="hold">
                                          <p:stCondLst>
                                            <p:cond delay="400"/>
                                          </p:stCondLst>
                                        </p:cTn>
                                        <p:tgtEl>
                                          <p:spTgt spid="9"/>
                                        </p:tgtEl>
                                        <p:attrNameLst>
                                          <p:attrName>r</p:attrName>
                                        </p:attrNameLst>
                                      </p:cBhvr>
                                    </p:animRot>
                                    <p:animRot by="-240000">
                                      <p:cBhvr>
                                        <p:cTn id="30" dur="200" fill="hold">
                                          <p:stCondLst>
                                            <p:cond delay="600"/>
                                          </p:stCondLst>
                                        </p:cTn>
                                        <p:tgtEl>
                                          <p:spTgt spid="9"/>
                                        </p:tgtEl>
                                        <p:attrNameLst>
                                          <p:attrName>r</p:attrName>
                                        </p:attrNameLst>
                                      </p:cBhvr>
                                    </p:animRot>
                                    <p:animRot by="120000">
                                      <p:cBhvr>
                                        <p:cTn id="31"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9"/>
                  </p:tgtEl>
                </p:cond>
              </p:nextCondLst>
            </p:seq>
          </p:childTnLst>
        </p:cTn>
      </p:par>
    </p:tnLst>
    <p:bldLst>
      <p:bldP spid="20" grpId="0" animBg="1"/>
      <p:bldP spid="2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14865"/>
            <a:ext cx="8229600" cy="5994402"/>
          </a:xfrm>
          <a:prstGeom prst="roundRect">
            <a:avLst>
              <a:gd name="adj" fmla="val 3249"/>
            </a:avLst>
          </a:prstGeom>
          <a:ln w="28575">
            <a:solidFill>
              <a:schemeClr val="bg1"/>
            </a:solidFill>
          </a:ln>
        </p:spPr>
      </p:pic>
      <p:sp>
        <p:nvSpPr>
          <p:cNvPr id="20" name="Explosion 2 19"/>
          <p:cNvSpPr/>
          <p:nvPr/>
        </p:nvSpPr>
        <p:spPr>
          <a:xfrm rot="20785491">
            <a:off x="380889" y="2782971"/>
            <a:ext cx="3153297" cy="3153297"/>
          </a:xfrm>
          <a:prstGeom prst="irregularSeal2">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7776356" y="227397"/>
            <a:ext cx="1367644" cy="504056"/>
            <a:chOff x="7776356" y="1700808"/>
            <a:chExt cx="1367644" cy="504056"/>
          </a:xfrm>
          <a:solidFill>
            <a:schemeClr val="accent6"/>
          </a:solidFill>
        </p:grpSpPr>
        <p:sp>
          <p:nvSpPr>
            <p:cNvPr id="5" name="Oval 4"/>
            <p:cNvSpPr/>
            <p:nvPr/>
          </p:nvSpPr>
          <p:spPr>
            <a:xfrm>
              <a:off x="777635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028384" y="1700808"/>
              <a:ext cx="111561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Practise</a:t>
              </a: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94859">
            <a:off x="3225201" y="617265"/>
            <a:ext cx="3099121" cy="1666799"/>
          </a:xfrm>
          <a:prstGeom prst="rect">
            <a:avLst/>
          </a:prstGeom>
        </p:spPr>
      </p:pic>
      <p:grpSp>
        <p:nvGrpSpPr>
          <p:cNvPr id="9" name="/zh/"/>
          <p:cNvGrpSpPr/>
          <p:nvPr/>
        </p:nvGrpSpPr>
        <p:grpSpPr>
          <a:xfrm>
            <a:off x="199130" y="3602302"/>
            <a:ext cx="2887133" cy="1775296"/>
            <a:chOff x="199130" y="3602302"/>
            <a:chExt cx="2887133" cy="1775296"/>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265675">
              <a:off x="199130" y="3602302"/>
              <a:ext cx="2887133" cy="1653840"/>
            </a:xfrm>
            <a:prstGeom prst="rect">
              <a:avLst/>
            </a:prstGeom>
          </p:spPr>
        </p:pic>
        <p:sp>
          <p:nvSpPr>
            <p:cNvPr id="15" name="TextBox 14"/>
            <p:cNvSpPr txBox="1"/>
            <p:nvPr/>
          </p:nvSpPr>
          <p:spPr>
            <a:xfrm>
              <a:off x="1430867" y="4546601"/>
              <a:ext cx="1371599" cy="830997"/>
            </a:xfrm>
            <a:prstGeom prst="rect">
              <a:avLst/>
            </a:prstGeom>
            <a:noFill/>
          </p:spPr>
          <p:txBody>
            <a:bodyPr wrap="square" rtlCol="0">
              <a:spAutoFit/>
            </a:bodyPr>
            <a:lstStyle/>
            <a:p>
              <a:r>
                <a:rPr lang="en-GB" sz="4800" b="1" dirty="0">
                  <a:ln>
                    <a:solidFill>
                      <a:sysClr val="windowText" lastClr="000000"/>
                    </a:solidFill>
                  </a:ln>
                  <a:solidFill>
                    <a:schemeClr val="bg1"/>
                  </a:solidFill>
                </a:rPr>
                <a:t>/</a:t>
              </a:r>
              <a:r>
                <a:rPr lang="en-GB" sz="4800" b="1" dirty="0" err="1">
                  <a:ln>
                    <a:solidFill>
                      <a:sysClr val="windowText" lastClr="000000"/>
                    </a:solidFill>
                  </a:ln>
                  <a:solidFill>
                    <a:schemeClr val="bg1"/>
                  </a:solidFill>
                </a:rPr>
                <a:t>zh</a:t>
              </a:r>
              <a:r>
                <a:rPr lang="en-GB" sz="4800" b="1" dirty="0">
                  <a:ln>
                    <a:solidFill>
                      <a:sysClr val="windowText" lastClr="000000"/>
                    </a:solidFill>
                  </a:ln>
                  <a:solidFill>
                    <a:schemeClr val="bg1"/>
                  </a:solidFill>
                </a:rPr>
                <a:t>/</a:t>
              </a:r>
            </a:p>
          </p:txBody>
        </p:sp>
      </p:grpSp>
      <p:grpSp>
        <p:nvGrpSpPr>
          <p:cNvPr id="11" name="/s/"/>
          <p:cNvGrpSpPr/>
          <p:nvPr/>
        </p:nvGrpSpPr>
        <p:grpSpPr>
          <a:xfrm>
            <a:off x="3945467" y="3018632"/>
            <a:ext cx="1888598" cy="2887133"/>
            <a:chOff x="3945467" y="3018632"/>
            <a:chExt cx="1888598" cy="2887133"/>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162779" flipV="1">
              <a:off x="3533171" y="3604872"/>
              <a:ext cx="2887133" cy="1714654"/>
            </a:xfrm>
            <a:prstGeom prst="rect">
              <a:avLst/>
            </a:prstGeom>
          </p:spPr>
        </p:pic>
        <p:sp>
          <p:nvSpPr>
            <p:cNvPr id="16" name="TextBox 15"/>
            <p:cNvSpPr txBox="1"/>
            <p:nvPr/>
          </p:nvSpPr>
          <p:spPr>
            <a:xfrm>
              <a:off x="3945467" y="4521201"/>
              <a:ext cx="1024467" cy="830997"/>
            </a:xfrm>
            <a:prstGeom prst="rect">
              <a:avLst/>
            </a:prstGeom>
            <a:noFill/>
          </p:spPr>
          <p:txBody>
            <a:bodyPr wrap="square" rtlCol="0">
              <a:spAutoFit/>
            </a:bodyPr>
            <a:lstStyle/>
            <a:p>
              <a:r>
                <a:rPr lang="en-GB" sz="4800" b="1" dirty="0">
                  <a:ln>
                    <a:solidFill>
                      <a:sysClr val="windowText" lastClr="000000"/>
                    </a:solidFill>
                  </a:ln>
                  <a:solidFill>
                    <a:schemeClr val="bg1"/>
                  </a:solidFill>
                </a:rPr>
                <a:t>/s/</a:t>
              </a:r>
            </a:p>
          </p:txBody>
        </p:sp>
      </p:grpSp>
      <p:grpSp>
        <p:nvGrpSpPr>
          <p:cNvPr id="19" name="/sh/"/>
          <p:cNvGrpSpPr/>
          <p:nvPr/>
        </p:nvGrpSpPr>
        <p:grpSpPr>
          <a:xfrm>
            <a:off x="6065111" y="3053390"/>
            <a:ext cx="2164488" cy="2887133"/>
            <a:chOff x="6065111" y="3053390"/>
            <a:chExt cx="2164488" cy="2887133"/>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786006">
              <a:off x="5448464" y="3670037"/>
              <a:ext cx="2887133" cy="1653840"/>
            </a:xfrm>
            <a:prstGeom prst="rect">
              <a:avLst/>
            </a:prstGeom>
          </p:spPr>
        </p:pic>
        <p:sp>
          <p:nvSpPr>
            <p:cNvPr id="17" name="TextBox 16"/>
            <p:cNvSpPr txBox="1"/>
            <p:nvPr/>
          </p:nvSpPr>
          <p:spPr>
            <a:xfrm>
              <a:off x="6841066" y="4478867"/>
              <a:ext cx="1388533" cy="830997"/>
            </a:xfrm>
            <a:prstGeom prst="rect">
              <a:avLst/>
            </a:prstGeom>
            <a:noFill/>
          </p:spPr>
          <p:txBody>
            <a:bodyPr wrap="square" rtlCol="0">
              <a:spAutoFit/>
            </a:bodyPr>
            <a:lstStyle/>
            <a:p>
              <a:r>
                <a:rPr lang="en-GB" sz="4800" b="1" dirty="0">
                  <a:ln>
                    <a:solidFill>
                      <a:sysClr val="windowText" lastClr="000000"/>
                    </a:solidFill>
                  </a:ln>
                  <a:solidFill>
                    <a:schemeClr val="bg1"/>
                  </a:solidFill>
                </a:rPr>
                <a:t>/</a:t>
              </a:r>
              <a:r>
                <a:rPr lang="en-GB" sz="4800" b="1" dirty="0" err="1">
                  <a:ln>
                    <a:solidFill>
                      <a:sysClr val="windowText" lastClr="000000"/>
                    </a:solidFill>
                  </a:ln>
                  <a:solidFill>
                    <a:schemeClr val="bg1"/>
                  </a:solidFill>
                </a:rPr>
                <a:t>sh</a:t>
              </a:r>
              <a:r>
                <a:rPr lang="en-GB" sz="4800" b="1" dirty="0">
                  <a:ln>
                    <a:solidFill>
                      <a:sysClr val="windowText" lastClr="000000"/>
                    </a:solidFill>
                  </a:ln>
                  <a:solidFill>
                    <a:schemeClr val="bg1"/>
                  </a:solidFill>
                </a:rPr>
                <a:t>/</a:t>
              </a:r>
            </a:p>
          </p:txBody>
        </p:sp>
      </p:grpSp>
      <p:sp>
        <p:nvSpPr>
          <p:cNvPr id="18" name="TextBox 17"/>
          <p:cNvSpPr txBox="1"/>
          <p:nvPr/>
        </p:nvSpPr>
        <p:spPr>
          <a:xfrm>
            <a:off x="3496733" y="1210734"/>
            <a:ext cx="2243667" cy="646331"/>
          </a:xfrm>
          <a:prstGeom prst="rect">
            <a:avLst/>
          </a:prstGeom>
          <a:noFill/>
        </p:spPr>
        <p:txBody>
          <a:bodyPr wrap="square" rtlCol="0">
            <a:spAutoFit/>
          </a:bodyPr>
          <a:lstStyle/>
          <a:p>
            <a:r>
              <a:rPr lang="en-GB" sz="3600" b="1" dirty="0">
                <a:ln>
                  <a:solidFill>
                    <a:sysClr val="windowText" lastClr="000000"/>
                  </a:solidFill>
                </a:ln>
                <a:solidFill>
                  <a:schemeClr val="bg1"/>
                </a:solidFill>
              </a:rPr>
              <a:t>television</a:t>
            </a:r>
          </a:p>
        </p:txBody>
      </p:sp>
    </p:spTree>
    <p:extLst>
      <p:ext uri="{BB962C8B-B14F-4D97-AF65-F5344CB8AC3E}">
        <p14:creationId xmlns:p14="http://schemas.microsoft.com/office/powerpoint/2010/main" val="33803857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childTnLst>
                          </p:cTn>
                        </p:par>
                      </p:childTnLst>
                    </p:cTn>
                  </p:par>
                </p:childTnLst>
              </p:cTn>
              <p:nextCondLst>
                <p:cond evt="onClick" delay="0">
                  <p:tgtEl>
                    <p:spTgt spid="11"/>
                  </p:tgtEl>
                </p:cond>
              </p:nextCondLst>
            </p:seq>
            <p:seq concurrent="1" nextAc="seek">
              <p:cTn id="11" restart="whenNotActive" fill="hold" evtFilter="cancelBubble" nodeType="interactiveSeq">
                <p:stCondLst>
                  <p:cond evt="onClick" delay="0">
                    <p:tgtEl>
                      <p:spTgt spid="19"/>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nodeType="clickEffect">
                                  <p:stCondLst>
                                    <p:cond delay="0"/>
                                  </p:stCondLst>
                                  <p:childTnLst>
                                    <p:animRot by="120000">
                                      <p:cBhvr>
                                        <p:cTn id="15" dur="100" fill="hold">
                                          <p:stCondLst>
                                            <p:cond delay="0"/>
                                          </p:stCondLst>
                                        </p:cTn>
                                        <p:tgtEl>
                                          <p:spTgt spid="19"/>
                                        </p:tgtEl>
                                        <p:attrNameLst>
                                          <p:attrName>r</p:attrName>
                                        </p:attrNameLst>
                                      </p:cBhvr>
                                    </p:animRot>
                                    <p:animRot by="-240000">
                                      <p:cBhvr>
                                        <p:cTn id="16" dur="200" fill="hold">
                                          <p:stCondLst>
                                            <p:cond delay="200"/>
                                          </p:stCondLst>
                                        </p:cTn>
                                        <p:tgtEl>
                                          <p:spTgt spid="19"/>
                                        </p:tgtEl>
                                        <p:attrNameLst>
                                          <p:attrName>r</p:attrName>
                                        </p:attrNameLst>
                                      </p:cBhvr>
                                    </p:animRot>
                                    <p:animRot by="240000">
                                      <p:cBhvr>
                                        <p:cTn id="17" dur="200" fill="hold">
                                          <p:stCondLst>
                                            <p:cond delay="400"/>
                                          </p:stCondLst>
                                        </p:cTn>
                                        <p:tgtEl>
                                          <p:spTgt spid="19"/>
                                        </p:tgtEl>
                                        <p:attrNameLst>
                                          <p:attrName>r</p:attrName>
                                        </p:attrNameLst>
                                      </p:cBhvr>
                                    </p:animRot>
                                    <p:animRot by="-240000">
                                      <p:cBhvr>
                                        <p:cTn id="18" dur="200" fill="hold">
                                          <p:stCondLst>
                                            <p:cond delay="600"/>
                                          </p:stCondLst>
                                        </p:cTn>
                                        <p:tgtEl>
                                          <p:spTgt spid="19"/>
                                        </p:tgtEl>
                                        <p:attrNameLst>
                                          <p:attrName>r</p:attrName>
                                        </p:attrNameLst>
                                      </p:cBhvr>
                                    </p:animRot>
                                    <p:animRot by="120000">
                                      <p:cBhvr>
                                        <p:cTn id="19" dur="200" fill="hold">
                                          <p:stCondLst>
                                            <p:cond delay="800"/>
                                          </p:stCondLst>
                                        </p:cTn>
                                        <p:tgtEl>
                                          <p:spTgt spid="19"/>
                                        </p:tgtEl>
                                        <p:attrNameLst>
                                          <p:attrName>r</p:attrName>
                                        </p:attrNameLst>
                                      </p:cBhvr>
                                    </p:animRo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circle(out)">
                                      <p:cBhvr>
                                        <p:cTn id="25" dur="500"/>
                                        <p:tgtEl>
                                          <p:spTgt spid="20"/>
                                        </p:tgtEl>
                                      </p:cBhvr>
                                    </p:animEffect>
                                  </p:childTnLst>
                                </p:cTn>
                              </p:par>
                              <p:par>
                                <p:cTn id="26" presetID="32" presetClass="emph" presetSubtype="0" fill="hold" grpId="1" nodeType="withEffect">
                                  <p:stCondLst>
                                    <p:cond delay="0"/>
                                  </p:stCondLst>
                                  <p:childTnLst>
                                    <p:animRot by="120000">
                                      <p:cBhvr>
                                        <p:cTn id="27" dur="100" fill="hold">
                                          <p:stCondLst>
                                            <p:cond delay="0"/>
                                          </p:stCondLst>
                                        </p:cTn>
                                        <p:tgtEl>
                                          <p:spTgt spid="20"/>
                                        </p:tgtEl>
                                        <p:attrNameLst>
                                          <p:attrName>r</p:attrName>
                                        </p:attrNameLst>
                                      </p:cBhvr>
                                    </p:animRot>
                                    <p:animRot by="-240000">
                                      <p:cBhvr>
                                        <p:cTn id="28" dur="200" fill="hold">
                                          <p:stCondLst>
                                            <p:cond delay="200"/>
                                          </p:stCondLst>
                                        </p:cTn>
                                        <p:tgtEl>
                                          <p:spTgt spid="20"/>
                                        </p:tgtEl>
                                        <p:attrNameLst>
                                          <p:attrName>r</p:attrName>
                                        </p:attrNameLst>
                                      </p:cBhvr>
                                    </p:animRot>
                                    <p:animRot by="240000">
                                      <p:cBhvr>
                                        <p:cTn id="29" dur="200" fill="hold">
                                          <p:stCondLst>
                                            <p:cond delay="400"/>
                                          </p:stCondLst>
                                        </p:cTn>
                                        <p:tgtEl>
                                          <p:spTgt spid="20"/>
                                        </p:tgtEl>
                                        <p:attrNameLst>
                                          <p:attrName>r</p:attrName>
                                        </p:attrNameLst>
                                      </p:cBhvr>
                                    </p:animRot>
                                    <p:animRot by="-240000">
                                      <p:cBhvr>
                                        <p:cTn id="30" dur="200" fill="hold">
                                          <p:stCondLst>
                                            <p:cond delay="600"/>
                                          </p:stCondLst>
                                        </p:cTn>
                                        <p:tgtEl>
                                          <p:spTgt spid="20"/>
                                        </p:tgtEl>
                                        <p:attrNameLst>
                                          <p:attrName>r</p:attrName>
                                        </p:attrNameLst>
                                      </p:cBhvr>
                                    </p:animRot>
                                    <p:animRot by="120000">
                                      <p:cBhvr>
                                        <p:cTn id="31" dur="200" fill="hold">
                                          <p:stCondLst>
                                            <p:cond delay="800"/>
                                          </p:stCondLst>
                                        </p:cTn>
                                        <p:tgtEl>
                                          <p:spTgt spid="20"/>
                                        </p:tgtEl>
                                        <p:attrNameLst>
                                          <p:attrName>r</p:attrName>
                                        </p:attrNameLst>
                                      </p:cBhvr>
                                    </p:animRot>
                                  </p:childTnLst>
                                </p:cTn>
                              </p:par>
                            </p:childTnLst>
                          </p:cTn>
                        </p:par>
                      </p:childTnLst>
                    </p:cTn>
                  </p:par>
                </p:childTnLst>
              </p:cTn>
              <p:nextCondLst>
                <p:cond evt="onClick" delay="0">
                  <p:tgtEl>
                    <p:spTgt spid="9"/>
                  </p:tgtEl>
                </p:cond>
              </p:nextCondLst>
            </p:seq>
          </p:childTnLst>
        </p:cTn>
      </p:par>
    </p:tnLst>
    <p:bldLst>
      <p:bldP spid="20" grpId="0" animBg="1"/>
      <p:bldP spid="2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14865"/>
            <a:ext cx="8229600" cy="5994402"/>
          </a:xfrm>
          <a:prstGeom prst="roundRect">
            <a:avLst>
              <a:gd name="adj" fmla="val 3249"/>
            </a:avLst>
          </a:prstGeom>
          <a:ln w="28575">
            <a:solidFill>
              <a:schemeClr val="bg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2600" y="835797"/>
            <a:ext cx="3386667" cy="1251042"/>
          </a:xfrm>
          <a:prstGeom prst="rect">
            <a:avLst/>
          </a:prstGeom>
        </p:spPr>
      </p:pic>
      <p:sp>
        <p:nvSpPr>
          <p:cNvPr id="20" name="Explosion 2 19"/>
          <p:cNvSpPr/>
          <p:nvPr/>
        </p:nvSpPr>
        <p:spPr>
          <a:xfrm rot="21243289">
            <a:off x="5672554" y="2791437"/>
            <a:ext cx="3153297" cy="3153297"/>
          </a:xfrm>
          <a:prstGeom prst="irregularSeal2">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7776356" y="227397"/>
            <a:ext cx="1367644" cy="504056"/>
            <a:chOff x="7776356" y="1700808"/>
            <a:chExt cx="1367644" cy="504056"/>
          </a:xfrm>
          <a:solidFill>
            <a:schemeClr val="accent6"/>
          </a:solidFill>
        </p:grpSpPr>
        <p:sp>
          <p:nvSpPr>
            <p:cNvPr id="5" name="Oval 4"/>
            <p:cNvSpPr/>
            <p:nvPr/>
          </p:nvSpPr>
          <p:spPr>
            <a:xfrm>
              <a:off x="777635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028384" y="1700808"/>
              <a:ext cx="111561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Practise</a:t>
              </a:r>
            </a:p>
          </p:txBody>
        </p:sp>
      </p:grpSp>
      <p:grpSp>
        <p:nvGrpSpPr>
          <p:cNvPr id="9" name="/zh/"/>
          <p:cNvGrpSpPr/>
          <p:nvPr/>
        </p:nvGrpSpPr>
        <p:grpSpPr>
          <a:xfrm>
            <a:off x="199130" y="3602302"/>
            <a:ext cx="2887133" cy="1775296"/>
            <a:chOff x="199130" y="3602302"/>
            <a:chExt cx="2887133" cy="1775296"/>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265675">
              <a:off x="199130" y="3602302"/>
              <a:ext cx="2887133" cy="1653840"/>
            </a:xfrm>
            <a:prstGeom prst="rect">
              <a:avLst/>
            </a:prstGeom>
          </p:spPr>
        </p:pic>
        <p:sp>
          <p:nvSpPr>
            <p:cNvPr id="15" name="TextBox 14"/>
            <p:cNvSpPr txBox="1"/>
            <p:nvPr/>
          </p:nvSpPr>
          <p:spPr>
            <a:xfrm>
              <a:off x="1430867" y="4546601"/>
              <a:ext cx="1371599" cy="830997"/>
            </a:xfrm>
            <a:prstGeom prst="rect">
              <a:avLst/>
            </a:prstGeom>
            <a:noFill/>
          </p:spPr>
          <p:txBody>
            <a:bodyPr wrap="square" rtlCol="0">
              <a:spAutoFit/>
            </a:bodyPr>
            <a:lstStyle/>
            <a:p>
              <a:r>
                <a:rPr lang="en-GB" sz="4800" b="1" dirty="0">
                  <a:ln>
                    <a:solidFill>
                      <a:sysClr val="windowText" lastClr="000000"/>
                    </a:solidFill>
                  </a:ln>
                  <a:solidFill>
                    <a:schemeClr val="bg1"/>
                  </a:solidFill>
                </a:rPr>
                <a:t>/</a:t>
              </a:r>
              <a:r>
                <a:rPr lang="en-GB" sz="4800" b="1" dirty="0" err="1">
                  <a:ln>
                    <a:solidFill>
                      <a:sysClr val="windowText" lastClr="000000"/>
                    </a:solidFill>
                  </a:ln>
                  <a:solidFill>
                    <a:schemeClr val="bg1"/>
                  </a:solidFill>
                </a:rPr>
                <a:t>zh</a:t>
              </a:r>
              <a:r>
                <a:rPr lang="en-GB" sz="4800" b="1" dirty="0">
                  <a:ln>
                    <a:solidFill>
                      <a:sysClr val="windowText" lastClr="000000"/>
                    </a:solidFill>
                  </a:ln>
                  <a:solidFill>
                    <a:schemeClr val="bg1"/>
                  </a:solidFill>
                </a:rPr>
                <a:t>/</a:t>
              </a:r>
            </a:p>
          </p:txBody>
        </p:sp>
      </p:grpSp>
      <p:grpSp>
        <p:nvGrpSpPr>
          <p:cNvPr id="11" name="/s/"/>
          <p:cNvGrpSpPr/>
          <p:nvPr/>
        </p:nvGrpSpPr>
        <p:grpSpPr>
          <a:xfrm>
            <a:off x="3945467" y="3018632"/>
            <a:ext cx="1888598" cy="2887133"/>
            <a:chOff x="3945467" y="3018632"/>
            <a:chExt cx="1888598" cy="2887133"/>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162779" flipV="1">
              <a:off x="3533171" y="3604872"/>
              <a:ext cx="2887133" cy="1714654"/>
            </a:xfrm>
            <a:prstGeom prst="rect">
              <a:avLst/>
            </a:prstGeom>
          </p:spPr>
        </p:pic>
        <p:sp>
          <p:nvSpPr>
            <p:cNvPr id="16" name="TextBox 15"/>
            <p:cNvSpPr txBox="1"/>
            <p:nvPr/>
          </p:nvSpPr>
          <p:spPr>
            <a:xfrm>
              <a:off x="3945467" y="4521201"/>
              <a:ext cx="1024467" cy="830997"/>
            </a:xfrm>
            <a:prstGeom prst="rect">
              <a:avLst/>
            </a:prstGeom>
            <a:noFill/>
          </p:spPr>
          <p:txBody>
            <a:bodyPr wrap="square" rtlCol="0">
              <a:spAutoFit/>
            </a:bodyPr>
            <a:lstStyle/>
            <a:p>
              <a:r>
                <a:rPr lang="en-GB" sz="4800" b="1" dirty="0">
                  <a:ln>
                    <a:solidFill>
                      <a:sysClr val="windowText" lastClr="000000"/>
                    </a:solidFill>
                  </a:ln>
                  <a:solidFill>
                    <a:schemeClr val="bg1"/>
                  </a:solidFill>
                </a:rPr>
                <a:t>/s/</a:t>
              </a:r>
            </a:p>
          </p:txBody>
        </p:sp>
      </p:grpSp>
      <p:grpSp>
        <p:nvGrpSpPr>
          <p:cNvPr id="19" name="/sh/"/>
          <p:cNvGrpSpPr/>
          <p:nvPr/>
        </p:nvGrpSpPr>
        <p:grpSpPr>
          <a:xfrm>
            <a:off x="6065111" y="3053390"/>
            <a:ext cx="2164488" cy="2887133"/>
            <a:chOff x="6065111" y="3053390"/>
            <a:chExt cx="2164488" cy="2887133"/>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786006">
              <a:off x="5448464" y="3670037"/>
              <a:ext cx="2887133" cy="1653840"/>
            </a:xfrm>
            <a:prstGeom prst="rect">
              <a:avLst/>
            </a:prstGeom>
          </p:spPr>
        </p:pic>
        <p:sp>
          <p:nvSpPr>
            <p:cNvPr id="17" name="TextBox 16"/>
            <p:cNvSpPr txBox="1"/>
            <p:nvPr/>
          </p:nvSpPr>
          <p:spPr>
            <a:xfrm>
              <a:off x="6841066" y="4478867"/>
              <a:ext cx="1388533" cy="830997"/>
            </a:xfrm>
            <a:prstGeom prst="rect">
              <a:avLst/>
            </a:prstGeom>
            <a:noFill/>
          </p:spPr>
          <p:txBody>
            <a:bodyPr wrap="square" rtlCol="0">
              <a:spAutoFit/>
            </a:bodyPr>
            <a:lstStyle/>
            <a:p>
              <a:r>
                <a:rPr lang="en-GB" sz="4800" b="1" dirty="0">
                  <a:ln>
                    <a:solidFill>
                      <a:sysClr val="windowText" lastClr="000000"/>
                    </a:solidFill>
                  </a:ln>
                  <a:solidFill>
                    <a:schemeClr val="bg1"/>
                  </a:solidFill>
                </a:rPr>
                <a:t>/</a:t>
              </a:r>
              <a:r>
                <a:rPr lang="en-GB" sz="4800" b="1" dirty="0" err="1">
                  <a:ln>
                    <a:solidFill>
                      <a:sysClr val="windowText" lastClr="000000"/>
                    </a:solidFill>
                  </a:ln>
                  <a:solidFill>
                    <a:schemeClr val="bg1"/>
                  </a:solidFill>
                </a:rPr>
                <a:t>sh</a:t>
              </a:r>
              <a:r>
                <a:rPr lang="en-GB" sz="4800" b="1" dirty="0">
                  <a:ln>
                    <a:solidFill>
                      <a:sysClr val="windowText" lastClr="000000"/>
                    </a:solidFill>
                  </a:ln>
                  <a:solidFill>
                    <a:schemeClr val="bg1"/>
                  </a:solidFill>
                </a:rPr>
                <a:t>/</a:t>
              </a:r>
            </a:p>
          </p:txBody>
        </p:sp>
      </p:grpSp>
      <p:sp>
        <p:nvSpPr>
          <p:cNvPr id="18" name="TextBox 17"/>
          <p:cNvSpPr txBox="1"/>
          <p:nvPr/>
        </p:nvSpPr>
        <p:spPr>
          <a:xfrm>
            <a:off x="3606800" y="1134534"/>
            <a:ext cx="1998133" cy="646331"/>
          </a:xfrm>
          <a:prstGeom prst="rect">
            <a:avLst/>
          </a:prstGeom>
          <a:noFill/>
        </p:spPr>
        <p:txBody>
          <a:bodyPr wrap="square" rtlCol="0">
            <a:spAutoFit/>
          </a:bodyPr>
          <a:lstStyle/>
          <a:p>
            <a:pPr algn="ctr"/>
            <a:r>
              <a:rPr lang="en-GB" sz="3600" b="1" dirty="0">
                <a:ln>
                  <a:solidFill>
                    <a:sysClr val="windowText" lastClr="000000"/>
                  </a:solidFill>
                </a:ln>
                <a:solidFill>
                  <a:schemeClr val="bg1"/>
                </a:solidFill>
              </a:rPr>
              <a:t>mansion</a:t>
            </a:r>
          </a:p>
        </p:txBody>
      </p:sp>
    </p:spTree>
    <p:extLst>
      <p:ext uri="{BB962C8B-B14F-4D97-AF65-F5344CB8AC3E}">
        <p14:creationId xmlns:p14="http://schemas.microsoft.com/office/powerpoint/2010/main" val="20784457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out)">
                                      <p:cBhvr>
                                        <p:cTn id="7" dur="500"/>
                                        <p:tgtEl>
                                          <p:spTgt spid="20"/>
                                        </p:tgtEl>
                                      </p:cBhvr>
                                    </p:animEffect>
                                  </p:childTnLst>
                                </p:cTn>
                              </p:par>
                              <p:par>
                                <p:cTn id="8" presetID="32" presetClass="emph" presetSubtype="0" fill="hold" grpId="1" nodeType="withEffect">
                                  <p:stCondLst>
                                    <p:cond delay="0"/>
                                  </p:stCondLst>
                                  <p:childTnLst>
                                    <p:animRot by="120000">
                                      <p:cBhvr>
                                        <p:cTn id="9" dur="100" fill="hold">
                                          <p:stCondLst>
                                            <p:cond delay="0"/>
                                          </p:stCondLst>
                                        </p:cTn>
                                        <p:tgtEl>
                                          <p:spTgt spid="20"/>
                                        </p:tgtEl>
                                        <p:attrNameLst>
                                          <p:attrName>r</p:attrName>
                                        </p:attrNameLst>
                                      </p:cBhvr>
                                    </p:animRot>
                                    <p:animRot by="-240000">
                                      <p:cBhvr>
                                        <p:cTn id="10" dur="200" fill="hold">
                                          <p:stCondLst>
                                            <p:cond delay="200"/>
                                          </p:stCondLst>
                                        </p:cTn>
                                        <p:tgtEl>
                                          <p:spTgt spid="20"/>
                                        </p:tgtEl>
                                        <p:attrNameLst>
                                          <p:attrName>r</p:attrName>
                                        </p:attrNameLst>
                                      </p:cBhvr>
                                    </p:animRot>
                                    <p:animRot by="240000">
                                      <p:cBhvr>
                                        <p:cTn id="11" dur="200" fill="hold">
                                          <p:stCondLst>
                                            <p:cond delay="400"/>
                                          </p:stCondLst>
                                        </p:cTn>
                                        <p:tgtEl>
                                          <p:spTgt spid="20"/>
                                        </p:tgtEl>
                                        <p:attrNameLst>
                                          <p:attrName>r</p:attrName>
                                        </p:attrNameLst>
                                      </p:cBhvr>
                                    </p:animRot>
                                    <p:animRot by="-240000">
                                      <p:cBhvr>
                                        <p:cTn id="12" dur="200" fill="hold">
                                          <p:stCondLst>
                                            <p:cond delay="600"/>
                                          </p:stCondLst>
                                        </p:cTn>
                                        <p:tgtEl>
                                          <p:spTgt spid="20"/>
                                        </p:tgtEl>
                                        <p:attrNameLst>
                                          <p:attrName>r</p:attrName>
                                        </p:attrNameLst>
                                      </p:cBhvr>
                                    </p:animRot>
                                    <p:animRot by="120000">
                                      <p:cBhvr>
                                        <p:cTn id="13" dur="200" fill="hold">
                                          <p:stCondLst>
                                            <p:cond delay="800"/>
                                          </p:stCondLst>
                                        </p:cTn>
                                        <p:tgtEl>
                                          <p:spTgt spid="20"/>
                                        </p:tgtEl>
                                        <p:attrNameLst>
                                          <p:attrName>r</p:attrName>
                                        </p:attrNameLst>
                                      </p:cBhvr>
                                    </p:animRo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nodeType="clickEffect">
                                  <p:stCondLst>
                                    <p:cond delay="0"/>
                                  </p:stCondLst>
                                  <p:childTnLst>
                                    <p:animRot by="120000">
                                      <p:cBhvr>
                                        <p:cTn id="18" dur="100" fill="hold">
                                          <p:stCondLst>
                                            <p:cond delay="0"/>
                                          </p:stCondLst>
                                        </p:cTn>
                                        <p:tgtEl>
                                          <p:spTgt spid="11"/>
                                        </p:tgtEl>
                                        <p:attrNameLst>
                                          <p:attrName>r</p:attrName>
                                        </p:attrNameLst>
                                      </p:cBhvr>
                                    </p:animRot>
                                    <p:animRot by="-240000">
                                      <p:cBhvr>
                                        <p:cTn id="19" dur="200" fill="hold">
                                          <p:stCondLst>
                                            <p:cond delay="200"/>
                                          </p:stCondLst>
                                        </p:cTn>
                                        <p:tgtEl>
                                          <p:spTgt spid="11"/>
                                        </p:tgtEl>
                                        <p:attrNameLst>
                                          <p:attrName>r</p:attrName>
                                        </p:attrNameLst>
                                      </p:cBhvr>
                                    </p:animRot>
                                    <p:animRot by="240000">
                                      <p:cBhvr>
                                        <p:cTn id="20" dur="200" fill="hold">
                                          <p:stCondLst>
                                            <p:cond delay="400"/>
                                          </p:stCondLst>
                                        </p:cTn>
                                        <p:tgtEl>
                                          <p:spTgt spid="11"/>
                                        </p:tgtEl>
                                        <p:attrNameLst>
                                          <p:attrName>r</p:attrName>
                                        </p:attrNameLst>
                                      </p:cBhvr>
                                    </p:animRot>
                                    <p:animRot by="-240000">
                                      <p:cBhvr>
                                        <p:cTn id="21" dur="200" fill="hold">
                                          <p:stCondLst>
                                            <p:cond delay="600"/>
                                          </p:stCondLst>
                                        </p:cTn>
                                        <p:tgtEl>
                                          <p:spTgt spid="11"/>
                                        </p:tgtEl>
                                        <p:attrNameLst>
                                          <p:attrName>r</p:attrName>
                                        </p:attrNameLst>
                                      </p:cBhvr>
                                    </p:animRot>
                                    <p:animRot by="120000">
                                      <p:cBhvr>
                                        <p:cTn id="22" dur="200" fill="hold">
                                          <p:stCondLst>
                                            <p:cond delay="800"/>
                                          </p:stCondLst>
                                        </p:cTn>
                                        <p:tgtEl>
                                          <p:spTgt spid="11"/>
                                        </p:tgtEl>
                                        <p:attrNameLst>
                                          <p:attrName>r</p:attrName>
                                        </p:attrNameLst>
                                      </p:cBhvr>
                                    </p:animRo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32" presetClass="emph" presetSubtype="0" fill="hold" nodeType="clickEffect">
                                  <p:stCondLst>
                                    <p:cond delay="0"/>
                                  </p:stCondLst>
                                  <p:childTnLst>
                                    <p:animRot by="120000">
                                      <p:cBhvr>
                                        <p:cTn id="27" dur="100" fill="hold">
                                          <p:stCondLst>
                                            <p:cond delay="0"/>
                                          </p:stCondLst>
                                        </p:cTn>
                                        <p:tgtEl>
                                          <p:spTgt spid="9"/>
                                        </p:tgtEl>
                                        <p:attrNameLst>
                                          <p:attrName>r</p:attrName>
                                        </p:attrNameLst>
                                      </p:cBhvr>
                                    </p:animRot>
                                    <p:animRot by="-240000">
                                      <p:cBhvr>
                                        <p:cTn id="28" dur="200" fill="hold">
                                          <p:stCondLst>
                                            <p:cond delay="200"/>
                                          </p:stCondLst>
                                        </p:cTn>
                                        <p:tgtEl>
                                          <p:spTgt spid="9"/>
                                        </p:tgtEl>
                                        <p:attrNameLst>
                                          <p:attrName>r</p:attrName>
                                        </p:attrNameLst>
                                      </p:cBhvr>
                                    </p:animRot>
                                    <p:animRot by="240000">
                                      <p:cBhvr>
                                        <p:cTn id="29" dur="200" fill="hold">
                                          <p:stCondLst>
                                            <p:cond delay="400"/>
                                          </p:stCondLst>
                                        </p:cTn>
                                        <p:tgtEl>
                                          <p:spTgt spid="9"/>
                                        </p:tgtEl>
                                        <p:attrNameLst>
                                          <p:attrName>r</p:attrName>
                                        </p:attrNameLst>
                                      </p:cBhvr>
                                    </p:animRot>
                                    <p:animRot by="-240000">
                                      <p:cBhvr>
                                        <p:cTn id="30" dur="200" fill="hold">
                                          <p:stCondLst>
                                            <p:cond delay="600"/>
                                          </p:stCondLst>
                                        </p:cTn>
                                        <p:tgtEl>
                                          <p:spTgt spid="9"/>
                                        </p:tgtEl>
                                        <p:attrNameLst>
                                          <p:attrName>r</p:attrName>
                                        </p:attrNameLst>
                                      </p:cBhvr>
                                    </p:animRot>
                                    <p:animRot by="120000">
                                      <p:cBhvr>
                                        <p:cTn id="31"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9"/>
                  </p:tgtEl>
                </p:cond>
              </p:nextCondLst>
            </p:seq>
          </p:childTnLst>
        </p:cTn>
      </p:par>
    </p:tnLst>
    <p:bldLst>
      <p:bldP spid="20" grpId="0" animBg="1"/>
      <p:bldP spid="2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AE6F4"/>
        </a:solidFill>
        <a:effectLst/>
      </p:bgPr>
    </p:bg>
    <p:spTree>
      <p:nvGrpSpPr>
        <p:cNvPr id="1" name=""/>
        <p:cNvGrpSpPr/>
        <p:nvPr/>
      </p:nvGrpSpPr>
      <p:grpSpPr>
        <a:xfrm>
          <a:off x="0" y="0"/>
          <a:ext cx="0" cy="0"/>
          <a:chOff x="0" y="0"/>
          <a:chExt cx="0" cy="0"/>
        </a:xfrm>
      </p:grpSpPr>
      <p:grpSp>
        <p:nvGrpSpPr>
          <p:cNvPr id="7" name="Group 6"/>
          <p:cNvGrpSpPr/>
          <p:nvPr/>
        </p:nvGrpSpPr>
        <p:grpSpPr>
          <a:xfrm>
            <a:off x="465667" y="440267"/>
            <a:ext cx="8210789" cy="5943600"/>
            <a:chOff x="465667" y="440267"/>
            <a:chExt cx="8210789" cy="594360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40267"/>
              <a:ext cx="8208912" cy="5918200"/>
            </a:xfrm>
            <a:prstGeom prst="roundRect">
              <a:avLst>
                <a:gd name="adj" fmla="val 2758"/>
              </a:avLst>
            </a:prstGeom>
            <a:ln w="28575">
              <a:solidFill>
                <a:schemeClr val="bg1"/>
              </a:solidFill>
            </a:ln>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071"/>
            <a:stretch/>
          </p:blipFill>
          <p:spPr>
            <a:xfrm>
              <a:off x="465667" y="1421794"/>
              <a:ext cx="8195734" cy="4962073"/>
            </a:xfrm>
            <a:prstGeom prst="roundRect">
              <a:avLst>
                <a:gd name="adj" fmla="val 3335"/>
              </a:avLst>
            </a:prstGeom>
          </p:spPr>
        </p:pic>
      </p:gr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0647"/>
          <a:stretch/>
        </p:blipFill>
        <p:spPr>
          <a:xfrm>
            <a:off x="5661541" y="3817310"/>
            <a:ext cx="984791" cy="2558090"/>
          </a:xfrm>
          <a:prstGeom prst="rect">
            <a:avLst/>
          </a:prstGeom>
        </p:spPr>
      </p:pic>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b="8882"/>
          <a:stretch/>
        </p:blipFill>
        <p:spPr>
          <a:xfrm>
            <a:off x="2546774" y="3691466"/>
            <a:ext cx="1256365" cy="2692401"/>
          </a:xfrm>
          <a:prstGeom prst="rect">
            <a:avLst/>
          </a:prstGeom>
        </p:spPr>
      </p:pic>
      <p:sp>
        <p:nvSpPr>
          <p:cNvPr id="9" name="Rounded Rectangle 8"/>
          <p:cNvSpPr/>
          <p:nvPr/>
        </p:nvSpPr>
        <p:spPr>
          <a:xfrm>
            <a:off x="611560" y="4902200"/>
            <a:ext cx="7920880" cy="1335112"/>
          </a:xfrm>
          <a:prstGeom prst="roundRect">
            <a:avLst>
              <a:gd name="adj" fmla="val 544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dirty="0">
                <a:solidFill>
                  <a:schemeClr val="tx1"/>
                </a:solidFill>
                <a:latin typeface="Twinkl" pitchFamily="50" charset="0"/>
              </a:rPr>
              <a:t>“There are dolphins on the treasure map! We must be getting closer,” said Kit excitedly.</a:t>
            </a:r>
          </a:p>
          <a:p>
            <a:r>
              <a:rPr lang="en-GB" sz="2000" dirty="0">
                <a:solidFill>
                  <a:schemeClr val="tx1"/>
                </a:solidFill>
                <a:latin typeface="Twinkl" pitchFamily="50" charset="0"/>
              </a:rPr>
              <a:t>“I watched a programme about dolphins on the TV with Mum. They are very intelligent animals,” Sam commented to Fran.</a:t>
            </a:r>
          </a:p>
        </p:txBody>
      </p:sp>
      <p:grpSp>
        <p:nvGrpSpPr>
          <p:cNvPr id="11" name="Group 10"/>
          <p:cNvGrpSpPr/>
          <p:nvPr/>
        </p:nvGrpSpPr>
        <p:grpSpPr>
          <a:xfrm>
            <a:off x="8045972" y="227397"/>
            <a:ext cx="1098028" cy="504056"/>
            <a:chOff x="8045972" y="1700808"/>
            <a:chExt cx="1098028" cy="504056"/>
          </a:xfrm>
          <a:solidFill>
            <a:schemeClr val="accent6"/>
          </a:solidFill>
        </p:grpSpPr>
        <p:sp>
          <p:nvSpPr>
            <p:cNvPr id="12" name="Oval 11"/>
            <p:cNvSpPr/>
            <p:nvPr/>
          </p:nvSpPr>
          <p:spPr>
            <a:xfrm>
              <a:off x="8045972"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8298000" y="1700808"/>
              <a:ext cx="846000"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Apply</a:t>
              </a:r>
            </a:p>
          </p:txBody>
        </p:sp>
      </p:grpSp>
      <p:grpSp>
        <p:nvGrpSpPr>
          <p:cNvPr id="14" name="Question Button"/>
          <p:cNvGrpSpPr>
            <a:grpSpLocks/>
          </p:cNvGrpSpPr>
          <p:nvPr/>
        </p:nvGrpSpPr>
        <p:grpSpPr bwMode="auto">
          <a:xfrm>
            <a:off x="349250" y="100013"/>
            <a:ext cx="992188" cy="1000125"/>
            <a:chOff x="6804248" y="5183475"/>
            <a:chExt cx="992572" cy="999757"/>
          </a:xfrm>
        </p:grpSpPr>
        <p:pic>
          <p:nvPicPr>
            <p:cNvPr id="15" name="Picture 14">
              <a:extLst>
                <a:ext uri="{FF2B5EF4-FFF2-40B4-BE49-F238E27FC236}">
                  <a16:creationId xmlns:a16="http://schemas.microsoft.com/office/drawing/2014/main" xmlns="" id="{50FF55DA-F97C-4D1B-AA7E-7F5FD063E3A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2155" t="-1312" r="-2155" b="67812"/>
            <a:stretch/>
          </p:blipFill>
          <p:spPr>
            <a:xfrm>
              <a:off x="6804248" y="5517232"/>
              <a:ext cx="666000" cy="666000"/>
            </a:xfrm>
            <a:prstGeom prst="ellipse">
              <a:avLst/>
            </a:prstGeom>
            <a:solidFill>
              <a:schemeClr val="bg1"/>
            </a:solidFill>
            <a:ln w="57150">
              <a:solidFill>
                <a:srgbClr val="00938F"/>
              </a:solidFill>
            </a:ln>
          </p:spPr>
        </p:pic>
        <p:sp>
          <p:nvSpPr>
            <p:cNvPr id="16" name="TextBox 14"/>
            <p:cNvSpPr txBox="1">
              <a:spLocks noChangeArrowheads="1"/>
            </p:cNvSpPr>
            <p:nvPr/>
          </p:nvSpPr>
          <p:spPr bwMode="auto">
            <a:xfrm rot="-574081">
              <a:off x="7277276" y="5183475"/>
              <a:ext cx="360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2800" b="1">
                  <a:solidFill>
                    <a:srgbClr val="00938F"/>
                  </a:solidFill>
                </a:rPr>
                <a:t>?</a:t>
              </a:r>
            </a:p>
          </p:txBody>
        </p:sp>
        <p:sp>
          <p:nvSpPr>
            <p:cNvPr id="17" name="TextBox 15"/>
            <p:cNvSpPr txBox="1">
              <a:spLocks noChangeArrowheads="1"/>
            </p:cNvSpPr>
            <p:nvPr/>
          </p:nvSpPr>
          <p:spPr bwMode="auto">
            <a:xfrm rot="815995">
              <a:off x="7436780" y="5327491"/>
              <a:ext cx="360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2800" b="1">
                  <a:solidFill>
                    <a:srgbClr val="00938F"/>
                  </a:solidFill>
                </a:rPr>
                <a:t>?</a:t>
              </a:r>
            </a:p>
          </p:txBody>
        </p:sp>
      </p:grpSp>
      <p:sp>
        <p:nvSpPr>
          <p:cNvPr id="18" name="Kit's teaching bubble">
            <a:extLst>
              <a:ext uri="{FF2B5EF4-FFF2-40B4-BE49-F238E27FC236}">
                <a16:creationId xmlns:a16="http://schemas.microsoft.com/office/drawing/2014/main" xmlns="" id="{9734B0D6-E4FB-49E5-A6B7-8E367D21CF22}"/>
              </a:ext>
            </a:extLst>
          </p:cNvPr>
          <p:cNvSpPr/>
          <p:nvPr/>
        </p:nvSpPr>
        <p:spPr>
          <a:xfrm>
            <a:off x="1930400" y="268288"/>
            <a:ext cx="3750951" cy="763587"/>
          </a:xfrm>
          <a:prstGeom prst="wedgeRoundRectCallout">
            <a:avLst>
              <a:gd name="adj1" fmla="val -76955"/>
              <a:gd name="adj2" fmla="val 28443"/>
              <a:gd name="adj3" fmla="val 16667"/>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dirty="0">
                <a:solidFill>
                  <a:schemeClr val="tx1"/>
                </a:solidFill>
                <a:latin typeface="Twinkl" pitchFamily="50" charset="0"/>
                <a:sym typeface="Wingdings" panose="05000000000000000000" pitchFamily="2" charset="2"/>
              </a:rPr>
              <a:t>How did Sam know some facts about dolphins?</a:t>
            </a:r>
            <a:endParaRPr lang="en-GB" dirty="0">
              <a:solidFill>
                <a:schemeClr val="tx1"/>
              </a:solidFill>
              <a:latin typeface="Twinkl" pitchFamily="50" charset="0"/>
            </a:endParaRPr>
          </a:p>
        </p:txBody>
      </p:sp>
      <p:sp>
        <p:nvSpPr>
          <p:cNvPr id="20" name="Close bubble">
            <a:extLst>
              <a:ext uri="{FF2B5EF4-FFF2-40B4-BE49-F238E27FC236}">
                <a16:creationId xmlns:a16="http://schemas.microsoft.com/office/drawing/2014/main" xmlns="" id="{AFD2BDE6-6EAB-4648-A609-576A258C11B3}"/>
              </a:ext>
            </a:extLst>
          </p:cNvPr>
          <p:cNvSpPr/>
          <p:nvPr/>
        </p:nvSpPr>
        <p:spPr>
          <a:xfrm>
            <a:off x="5492875" y="171450"/>
            <a:ext cx="284162" cy="28416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X</a:t>
            </a:r>
            <a:endParaRPr lang="en-GB" sz="1400" b="1" dirty="0"/>
          </a:p>
        </p:txBody>
      </p:sp>
    </p:spTree>
    <p:extLst>
      <p:ext uri="{BB962C8B-B14F-4D97-AF65-F5344CB8AC3E}">
        <p14:creationId xmlns:p14="http://schemas.microsoft.com/office/powerpoint/2010/main" val="42611875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nextCondLst>
                <p:cond evt="onClick" delay="0">
                  <p:tgtEl>
                    <p:spTgt spid="14"/>
                  </p:tgtEl>
                </p:cond>
              </p:nextCondLst>
            </p:seq>
            <p:seq concurrent="1" nextAc="seek">
              <p:cTn id="11" restart="whenNotActive" fill="hold" evtFilter="cancelBubble" nodeType="interactiveSeq">
                <p:stCondLst>
                  <p:cond evt="onClick" delay="0">
                    <p:tgtEl>
                      <p:spTgt spid="2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8"/>
                                        </p:tgtEl>
                                      </p:cBhvr>
                                    </p:animEffect>
                                    <p:set>
                                      <p:cBhvr>
                                        <p:cTn id="16" dur="1" fill="hold">
                                          <p:stCondLst>
                                            <p:cond delay="499"/>
                                          </p:stCondLst>
                                        </p:cTn>
                                        <p:tgtEl>
                                          <p:spTgt spid="18"/>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8" grpId="0" animBg="1"/>
      <p:bldP spid="18" grpId="1" animBg="1"/>
      <p:bldP spid="20" grpId="0" animBg="1"/>
      <p:bldP spid="2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AE6F4"/>
        </a:solid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31800"/>
            <a:ext cx="8208912" cy="5960533"/>
          </a:xfrm>
          <a:prstGeom prst="roundRect">
            <a:avLst>
              <a:gd name="adj" fmla="val 2758"/>
            </a:avLst>
          </a:prstGeom>
          <a:ln w="28575">
            <a:solidFill>
              <a:schemeClr val="bg1"/>
            </a:solidFill>
          </a:ln>
        </p:spPr>
      </p:pic>
      <p:grpSp>
        <p:nvGrpSpPr>
          <p:cNvPr id="11" name="Group 10"/>
          <p:cNvGrpSpPr/>
          <p:nvPr/>
        </p:nvGrpSpPr>
        <p:grpSpPr>
          <a:xfrm>
            <a:off x="8045972" y="227397"/>
            <a:ext cx="1098028" cy="504056"/>
            <a:chOff x="8045972" y="1700808"/>
            <a:chExt cx="1098028" cy="504056"/>
          </a:xfrm>
          <a:solidFill>
            <a:schemeClr val="accent6"/>
          </a:solidFill>
        </p:grpSpPr>
        <p:sp>
          <p:nvSpPr>
            <p:cNvPr id="12" name="Oval 11"/>
            <p:cNvSpPr/>
            <p:nvPr/>
          </p:nvSpPr>
          <p:spPr>
            <a:xfrm>
              <a:off x="8045972"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8298000" y="1700808"/>
              <a:ext cx="846000"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Apply</a:t>
              </a: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0680" y="2836335"/>
            <a:ext cx="2347467" cy="305646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6499" y="2878666"/>
            <a:ext cx="999483" cy="320886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9742" y="2844801"/>
            <a:ext cx="1038757" cy="3225800"/>
          </a:xfrm>
          <a:prstGeom prst="rect">
            <a:avLst/>
          </a:prstGeom>
        </p:spPr>
      </p:pic>
      <p:sp>
        <p:nvSpPr>
          <p:cNvPr id="9" name="Rounded Rectangle 8"/>
          <p:cNvSpPr/>
          <p:nvPr/>
        </p:nvSpPr>
        <p:spPr>
          <a:xfrm>
            <a:off x="611560" y="4902200"/>
            <a:ext cx="7920880" cy="1335112"/>
          </a:xfrm>
          <a:prstGeom prst="roundRect">
            <a:avLst>
              <a:gd name="adj" fmla="val 544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dirty="0">
                <a:solidFill>
                  <a:schemeClr val="tx1"/>
                </a:solidFill>
                <a:latin typeface="Twinkl" pitchFamily="50" charset="0"/>
              </a:rPr>
              <a:t>“Dolphins are so interesting! I have been writing down what I have learnt about them in my notebook. Do you want to see?” asked Fran.</a:t>
            </a:r>
          </a:p>
          <a:p>
            <a:r>
              <a:rPr lang="en-GB" sz="2000" dirty="0">
                <a:solidFill>
                  <a:schemeClr val="tx1"/>
                </a:solidFill>
                <a:latin typeface="Twinkl" pitchFamily="50" charset="0"/>
              </a:rPr>
              <a:t>As Kit and Sam nodded, Fran ran to retrieve her notebook.</a:t>
            </a:r>
          </a:p>
        </p:txBody>
      </p:sp>
    </p:spTree>
    <p:extLst>
      <p:ext uri="{BB962C8B-B14F-4D97-AF65-F5344CB8AC3E}">
        <p14:creationId xmlns:p14="http://schemas.microsoft.com/office/powerpoint/2010/main" val="40613987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775" y="2946398"/>
            <a:ext cx="6126451" cy="4598274"/>
          </a:xfrm>
          <a:prstGeom prst="rect">
            <a:avLst/>
          </a:prstGeom>
        </p:spPr>
      </p:pic>
      <p:sp>
        <p:nvSpPr>
          <p:cNvPr id="7" name="Title 1">
            <a:extLst>
              <a:ext uri="{FF2B5EF4-FFF2-40B4-BE49-F238E27FC236}">
                <a16:creationId xmlns:a16="http://schemas.microsoft.com/office/drawing/2014/main" xmlns="" id="{572F6CEF-B831-4E83-AF3B-7E884E56517C}"/>
              </a:ext>
            </a:extLst>
          </p:cNvPr>
          <p:cNvSpPr>
            <a:spLocks noGrp="1"/>
          </p:cNvSpPr>
          <p:nvPr>
            <p:ph type="title"/>
          </p:nvPr>
        </p:nvSpPr>
        <p:spPr>
          <a:xfrm>
            <a:off x="457200" y="479425"/>
            <a:ext cx="8220075" cy="993775"/>
          </a:xfrm>
        </p:spPr>
        <p:txBody>
          <a:bodyPr/>
          <a:lstStyle/>
          <a:p>
            <a:pPr eaLnBrk="1" hangingPunct="1"/>
            <a:r>
              <a:rPr lang="en-GB" altLang="en-US" dirty="0"/>
              <a:t>Dolphin Watch</a:t>
            </a:r>
          </a:p>
        </p:txBody>
      </p:sp>
      <p:sp>
        <p:nvSpPr>
          <p:cNvPr id="8" name="Rectangle: Rounded Corners 6">
            <a:extLst>
              <a:ext uri="{FF2B5EF4-FFF2-40B4-BE49-F238E27FC236}">
                <a16:creationId xmlns:a16="http://schemas.microsoft.com/office/drawing/2014/main" xmlns="" id="{A1686066-D723-44E7-A96F-0141C27F064D}"/>
              </a:ext>
            </a:extLst>
          </p:cNvPr>
          <p:cNvSpPr/>
          <p:nvPr/>
        </p:nvSpPr>
        <p:spPr>
          <a:xfrm>
            <a:off x="739246" y="1473201"/>
            <a:ext cx="7665509" cy="1269999"/>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dirty="0">
                <a:solidFill>
                  <a:schemeClr val="tx1"/>
                </a:solidFill>
                <a:latin typeface="Twinkl" pitchFamily="50" charset="0"/>
              </a:rPr>
              <a:t>Kit is reading Fran’s notes about the dolphins.</a:t>
            </a:r>
          </a:p>
          <a:p>
            <a:pPr algn="ctr"/>
            <a:endParaRPr lang="en-GB" dirty="0">
              <a:solidFill>
                <a:schemeClr val="tx1"/>
              </a:solidFill>
              <a:latin typeface="Twinkl" pitchFamily="50" charset="0"/>
            </a:endParaRPr>
          </a:p>
          <a:p>
            <a:pPr algn="ctr"/>
            <a:r>
              <a:rPr lang="en-GB" dirty="0">
                <a:solidFill>
                  <a:schemeClr val="tx1"/>
                </a:solidFill>
                <a:latin typeface="Twinkl" pitchFamily="50" charset="0"/>
              </a:rPr>
              <a:t>Listen carefully to the missing word in each sentence and write it down.</a:t>
            </a:r>
          </a:p>
        </p:txBody>
      </p:sp>
      <p:grpSp>
        <p:nvGrpSpPr>
          <p:cNvPr id="9" name="Group 8"/>
          <p:cNvGrpSpPr/>
          <p:nvPr/>
        </p:nvGrpSpPr>
        <p:grpSpPr>
          <a:xfrm>
            <a:off x="8045972" y="227397"/>
            <a:ext cx="1098028" cy="504056"/>
            <a:chOff x="8045972" y="1700808"/>
            <a:chExt cx="1098028" cy="504056"/>
          </a:xfrm>
          <a:solidFill>
            <a:schemeClr val="accent6"/>
          </a:solidFill>
        </p:grpSpPr>
        <p:sp>
          <p:nvSpPr>
            <p:cNvPr id="10" name="Oval 9"/>
            <p:cNvSpPr/>
            <p:nvPr/>
          </p:nvSpPr>
          <p:spPr>
            <a:xfrm>
              <a:off x="8045972"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298000" y="1700808"/>
              <a:ext cx="846000"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Apply</a:t>
              </a:r>
            </a:p>
          </p:txBody>
        </p:sp>
      </p:grpSp>
      <p:grpSp>
        <p:nvGrpSpPr>
          <p:cNvPr id="12" name="Kit's teachings">
            <a:extLst>
              <a:ext uri="{FF2B5EF4-FFF2-40B4-BE49-F238E27FC236}">
                <a16:creationId xmlns:a16="http://schemas.microsoft.com/office/drawing/2014/main" xmlns="" id="{53FD0CF1-FA53-4803-8F54-925B472D4661}"/>
              </a:ext>
            </a:extLst>
          </p:cNvPr>
          <p:cNvGrpSpPr/>
          <p:nvPr/>
        </p:nvGrpSpPr>
        <p:grpSpPr>
          <a:xfrm>
            <a:off x="683568" y="5157192"/>
            <a:ext cx="4464496" cy="1008112"/>
            <a:chOff x="683568" y="5157192"/>
            <a:chExt cx="4464496" cy="1008112"/>
          </a:xfrm>
        </p:grpSpPr>
        <p:sp>
          <p:nvSpPr>
            <p:cNvPr id="15" name="Rectangle: Rounded Corners 9">
              <a:extLst>
                <a:ext uri="{FF2B5EF4-FFF2-40B4-BE49-F238E27FC236}">
                  <a16:creationId xmlns:a16="http://schemas.microsoft.com/office/drawing/2014/main" xmlns="" id="{949B2036-4D10-435C-8FE9-A3B284EF3966}"/>
                </a:ext>
              </a:extLst>
            </p:cNvPr>
            <p:cNvSpPr/>
            <p:nvPr/>
          </p:nvSpPr>
          <p:spPr>
            <a:xfrm>
              <a:off x="1475656" y="5517232"/>
              <a:ext cx="3672408" cy="432048"/>
            </a:xfrm>
            <a:prstGeom prst="roundRect">
              <a:avLst>
                <a:gd name="adj" fmla="val 50000"/>
              </a:avLst>
            </a:prstGeom>
            <a:solidFill>
              <a:schemeClr val="accent6"/>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latin typeface="Twinkl SemiBold" pitchFamily="2" charset="0"/>
                </a:rPr>
                <a:t>  Click me for Kit’s teaching tips!</a:t>
              </a:r>
            </a:p>
          </p:txBody>
        </p:sp>
        <p:pic>
          <p:nvPicPr>
            <p:cNvPr id="16" name="Picture 15">
              <a:extLst>
                <a:ext uri="{FF2B5EF4-FFF2-40B4-BE49-F238E27FC236}">
                  <a16:creationId xmlns:a16="http://schemas.microsoft.com/office/drawing/2014/main" xmlns="" id="{D63E1150-E0E9-4600-8006-0F9A404CD6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7" t="-8561" r="-15847" b="56577"/>
            <a:stretch/>
          </p:blipFill>
          <p:spPr>
            <a:xfrm>
              <a:off x="683568" y="5157192"/>
              <a:ext cx="1008112" cy="1008112"/>
            </a:xfrm>
            <a:prstGeom prst="ellipse">
              <a:avLst/>
            </a:prstGeom>
            <a:solidFill>
              <a:schemeClr val="bg1"/>
            </a:solidFill>
            <a:ln w="57150">
              <a:solidFill>
                <a:schemeClr val="accent6"/>
              </a:solidFill>
            </a:ln>
          </p:spPr>
        </p:pic>
      </p:grpSp>
      <p:sp>
        <p:nvSpPr>
          <p:cNvPr id="17" name="Kit's teaching bubble">
            <a:extLst>
              <a:ext uri="{FF2B5EF4-FFF2-40B4-BE49-F238E27FC236}">
                <a16:creationId xmlns:a16="http://schemas.microsoft.com/office/drawing/2014/main" xmlns="" id="{4F70B4BA-A660-436F-BCC3-8151C9561A39}"/>
              </a:ext>
            </a:extLst>
          </p:cNvPr>
          <p:cNvSpPr/>
          <p:nvPr/>
        </p:nvSpPr>
        <p:spPr>
          <a:xfrm>
            <a:off x="1403648" y="4377266"/>
            <a:ext cx="4463752" cy="696333"/>
          </a:xfrm>
          <a:prstGeom prst="wedgeRoundRectCallout">
            <a:avLst>
              <a:gd name="adj1" fmla="val -50011"/>
              <a:gd name="adj2" fmla="val 116376"/>
              <a:gd name="adj3" fmla="val 16667"/>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50" charset="0"/>
              </a:rPr>
              <a:t>This is a great whiteboard activity.</a:t>
            </a:r>
          </a:p>
        </p:txBody>
      </p:sp>
      <p:sp>
        <p:nvSpPr>
          <p:cNvPr id="18" name="Close bubble">
            <a:extLst>
              <a:ext uri="{FF2B5EF4-FFF2-40B4-BE49-F238E27FC236}">
                <a16:creationId xmlns:a16="http://schemas.microsoft.com/office/drawing/2014/main" xmlns="" id="{FD1045FB-80F3-4CA9-AD92-7BAF646FF417}"/>
              </a:ext>
            </a:extLst>
          </p:cNvPr>
          <p:cNvSpPr/>
          <p:nvPr/>
        </p:nvSpPr>
        <p:spPr>
          <a:xfrm>
            <a:off x="5659484" y="4292703"/>
            <a:ext cx="284162" cy="28416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X</a:t>
            </a:r>
            <a:endParaRPr lang="en-GB" sz="1400" b="1" dirty="0"/>
          </a:p>
        </p:txBody>
      </p:sp>
    </p:spTree>
    <p:extLst>
      <p:ext uri="{BB962C8B-B14F-4D97-AF65-F5344CB8AC3E}">
        <p14:creationId xmlns:p14="http://schemas.microsoft.com/office/powerpoint/2010/main" val="21346831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nextCondLst>
                <p:cond evt="onClick" delay="0">
                  <p:tgtEl>
                    <p:spTgt spid="12"/>
                  </p:tgtEl>
                </p:cond>
              </p:nextCondLst>
            </p:seq>
            <p:seq concurrent="1" nextAc="seek">
              <p:cTn id="11" restart="whenNotActive" fill="hold" evtFilter="cancelBubble" nodeType="interactiveSeq">
                <p:stCondLst>
                  <p:cond evt="onClick" delay="0">
                    <p:tgtEl>
                      <p:spTgt spid="18"/>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7" grpId="0" animBg="1"/>
      <p:bldP spid="17" grpId="1" animBg="1"/>
      <p:bldP spid="18" grpId="0" animBg="1"/>
      <p:bldP spid="1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95688" y="795865"/>
            <a:ext cx="7152625" cy="5368480"/>
          </a:xfrm>
          <a:prstGeom prst="rect">
            <a:avLst/>
          </a:prstGeom>
        </p:spPr>
      </p:pic>
      <p:sp>
        <p:nvSpPr>
          <p:cNvPr id="4" name="TextBox 3"/>
          <p:cNvSpPr txBox="1"/>
          <p:nvPr/>
        </p:nvSpPr>
        <p:spPr>
          <a:xfrm>
            <a:off x="1320800" y="948267"/>
            <a:ext cx="2870200" cy="5016758"/>
          </a:xfrm>
          <a:prstGeom prst="rect">
            <a:avLst/>
          </a:prstGeom>
          <a:noFill/>
        </p:spPr>
        <p:txBody>
          <a:bodyPr wrap="square" rtlCol="0">
            <a:spAutoFit/>
          </a:bodyPr>
          <a:lstStyle/>
          <a:p>
            <a:r>
              <a:rPr lang="en-GB" sz="3200" dirty="0"/>
              <a:t>A group of dolphins is called a pod. </a:t>
            </a:r>
          </a:p>
          <a:p>
            <a:r>
              <a:rPr lang="en-GB" sz="3200" dirty="0"/>
              <a:t>Dolphins </a:t>
            </a:r>
            <a:r>
              <a:rPr lang="en-GB" sz="3200" dirty="0">
                <a:solidFill>
                  <a:srgbClr val="FCE7B8"/>
                </a:solidFill>
              </a:rPr>
              <a:t>usually</a:t>
            </a:r>
            <a:r>
              <a:rPr lang="en-GB" sz="3200" dirty="0"/>
              <a:t> live in groups of around 12.</a:t>
            </a:r>
          </a:p>
          <a:p>
            <a:r>
              <a:rPr lang="en-GB" sz="3200" dirty="0"/>
              <a:t>Dolphins show their </a:t>
            </a:r>
            <a:r>
              <a:rPr lang="en-GB" sz="3200" dirty="0">
                <a:solidFill>
                  <a:srgbClr val="FCE7B8"/>
                </a:solidFill>
              </a:rPr>
              <a:t>pleasure</a:t>
            </a:r>
            <a:r>
              <a:rPr lang="en-GB" sz="3200" dirty="0"/>
              <a:t> by whistling.</a:t>
            </a:r>
          </a:p>
        </p:txBody>
      </p:sp>
      <p:sp>
        <p:nvSpPr>
          <p:cNvPr id="19" name="TextBox 18"/>
          <p:cNvSpPr txBox="1"/>
          <p:nvPr/>
        </p:nvSpPr>
        <p:spPr>
          <a:xfrm>
            <a:off x="4851401" y="990601"/>
            <a:ext cx="3022600" cy="5016758"/>
          </a:xfrm>
          <a:prstGeom prst="rect">
            <a:avLst/>
          </a:prstGeom>
          <a:noFill/>
        </p:spPr>
        <p:txBody>
          <a:bodyPr wrap="square" rtlCol="0">
            <a:spAutoFit/>
          </a:bodyPr>
          <a:lstStyle/>
          <a:p>
            <a:r>
              <a:rPr lang="en-GB" sz="3200" dirty="0"/>
              <a:t>Dolphins normally </a:t>
            </a:r>
            <a:r>
              <a:rPr lang="en-GB" sz="3200" dirty="0">
                <a:solidFill>
                  <a:srgbClr val="FCE7B8"/>
                </a:solidFill>
              </a:rPr>
              <a:t>measure</a:t>
            </a:r>
            <a:r>
              <a:rPr lang="en-GB" sz="3200" dirty="0"/>
              <a:t> around 2.5 meters but it us not </a:t>
            </a:r>
            <a:r>
              <a:rPr lang="en-GB" sz="3200" dirty="0">
                <a:solidFill>
                  <a:srgbClr val="FCE7B8"/>
                </a:solidFill>
              </a:rPr>
              <a:t>unusual</a:t>
            </a:r>
            <a:r>
              <a:rPr lang="en-GB" sz="3200" dirty="0"/>
              <a:t> to find dolphins </a:t>
            </a:r>
            <a:r>
              <a:rPr lang="en-GB" sz="3200" dirty="0">
                <a:solidFill>
                  <a:srgbClr val="FCE7B8"/>
                </a:solidFill>
              </a:rPr>
              <a:t>measuring</a:t>
            </a:r>
            <a:r>
              <a:rPr lang="en-GB" sz="3200" dirty="0"/>
              <a:t> nearly 4 meters!</a:t>
            </a:r>
          </a:p>
        </p:txBody>
      </p:sp>
      <p:grpSp>
        <p:nvGrpSpPr>
          <p:cNvPr id="23" name="Usually">
            <a:extLst>
              <a:ext uri="{FF2B5EF4-FFF2-40B4-BE49-F238E27FC236}">
                <a16:creationId xmlns:a16="http://schemas.microsoft.com/office/drawing/2014/main" xmlns="" id="{2AC94F17-F28E-4807-9FA5-0B852EEDAEE4}"/>
              </a:ext>
            </a:extLst>
          </p:cNvPr>
          <p:cNvGrpSpPr/>
          <p:nvPr/>
        </p:nvGrpSpPr>
        <p:grpSpPr>
          <a:xfrm>
            <a:off x="1835487" y="3029050"/>
            <a:ext cx="442047" cy="442047"/>
            <a:chOff x="6300192" y="2204864"/>
            <a:chExt cx="900100" cy="900100"/>
          </a:xfrm>
        </p:grpSpPr>
        <p:sp>
          <p:nvSpPr>
            <p:cNvPr id="24" name="Oval 23">
              <a:extLst>
                <a:ext uri="{FF2B5EF4-FFF2-40B4-BE49-F238E27FC236}">
                  <a16:creationId xmlns:a16="http://schemas.microsoft.com/office/drawing/2014/main" xmlns="" id="{24307427-9DFF-4EEE-A590-29CCF3870E3B}"/>
                </a:ext>
              </a:extLst>
            </p:cNvPr>
            <p:cNvSpPr/>
            <p:nvPr/>
          </p:nvSpPr>
          <p:spPr>
            <a:xfrm>
              <a:off x="6300192" y="2204864"/>
              <a:ext cx="900100" cy="900100"/>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Isosceles Triangle 24">
              <a:extLst>
                <a:ext uri="{FF2B5EF4-FFF2-40B4-BE49-F238E27FC236}">
                  <a16:creationId xmlns:a16="http://schemas.microsoft.com/office/drawing/2014/main" xmlns="" id="{648AADF8-919D-4DF6-95CC-230B3A82689A}"/>
                </a:ext>
              </a:extLst>
            </p:cNvPr>
            <p:cNvSpPr/>
            <p:nvPr/>
          </p:nvSpPr>
          <p:spPr>
            <a:xfrm rot="5400000">
              <a:off x="6600150" y="2464979"/>
              <a:ext cx="462415" cy="398633"/>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Pleasure">
            <a:extLst>
              <a:ext uri="{FF2B5EF4-FFF2-40B4-BE49-F238E27FC236}">
                <a16:creationId xmlns:a16="http://schemas.microsoft.com/office/drawing/2014/main" xmlns="" id="{2AC94F17-F28E-4807-9FA5-0B852EEDAEE4}"/>
              </a:ext>
            </a:extLst>
          </p:cNvPr>
          <p:cNvGrpSpPr/>
          <p:nvPr/>
        </p:nvGrpSpPr>
        <p:grpSpPr>
          <a:xfrm>
            <a:off x="2792220" y="4900184"/>
            <a:ext cx="442047" cy="442047"/>
            <a:chOff x="6300192" y="2204864"/>
            <a:chExt cx="900100" cy="900100"/>
          </a:xfrm>
        </p:grpSpPr>
        <p:sp>
          <p:nvSpPr>
            <p:cNvPr id="27" name="Oval 26">
              <a:extLst>
                <a:ext uri="{FF2B5EF4-FFF2-40B4-BE49-F238E27FC236}">
                  <a16:creationId xmlns:a16="http://schemas.microsoft.com/office/drawing/2014/main" xmlns="" id="{24307427-9DFF-4EEE-A590-29CCF3870E3B}"/>
                </a:ext>
              </a:extLst>
            </p:cNvPr>
            <p:cNvSpPr/>
            <p:nvPr/>
          </p:nvSpPr>
          <p:spPr>
            <a:xfrm>
              <a:off x="6300192" y="2204864"/>
              <a:ext cx="900100" cy="900100"/>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Isosceles Triangle 27">
              <a:extLst>
                <a:ext uri="{FF2B5EF4-FFF2-40B4-BE49-F238E27FC236}">
                  <a16:creationId xmlns:a16="http://schemas.microsoft.com/office/drawing/2014/main" xmlns="" id="{648AADF8-919D-4DF6-95CC-230B3A82689A}"/>
                </a:ext>
              </a:extLst>
            </p:cNvPr>
            <p:cNvSpPr/>
            <p:nvPr/>
          </p:nvSpPr>
          <p:spPr>
            <a:xfrm rot="5400000">
              <a:off x="6600150" y="2464979"/>
              <a:ext cx="462415" cy="398633"/>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9" name="Measure">
            <a:extLst>
              <a:ext uri="{FF2B5EF4-FFF2-40B4-BE49-F238E27FC236}">
                <a16:creationId xmlns:a16="http://schemas.microsoft.com/office/drawing/2014/main" xmlns="" id="{2AC94F17-F28E-4807-9FA5-0B852EEDAEE4}"/>
              </a:ext>
            </a:extLst>
          </p:cNvPr>
          <p:cNvGrpSpPr/>
          <p:nvPr/>
        </p:nvGrpSpPr>
        <p:grpSpPr>
          <a:xfrm>
            <a:off x="5442287" y="2046918"/>
            <a:ext cx="442047" cy="442047"/>
            <a:chOff x="6300192" y="2204864"/>
            <a:chExt cx="900100" cy="900100"/>
          </a:xfrm>
        </p:grpSpPr>
        <p:sp>
          <p:nvSpPr>
            <p:cNvPr id="30" name="Oval 29">
              <a:extLst>
                <a:ext uri="{FF2B5EF4-FFF2-40B4-BE49-F238E27FC236}">
                  <a16:creationId xmlns:a16="http://schemas.microsoft.com/office/drawing/2014/main" xmlns="" id="{24307427-9DFF-4EEE-A590-29CCF3870E3B}"/>
                </a:ext>
              </a:extLst>
            </p:cNvPr>
            <p:cNvSpPr/>
            <p:nvPr/>
          </p:nvSpPr>
          <p:spPr>
            <a:xfrm>
              <a:off x="6300192" y="2204864"/>
              <a:ext cx="900100" cy="900100"/>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Isosceles Triangle 30">
              <a:extLst>
                <a:ext uri="{FF2B5EF4-FFF2-40B4-BE49-F238E27FC236}">
                  <a16:creationId xmlns:a16="http://schemas.microsoft.com/office/drawing/2014/main" xmlns="" id="{648AADF8-919D-4DF6-95CC-230B3A82689A}"/>
                </a:ext>
              </a:extLst>
            </p:cNvPr>
            <p:cNvSpPr/>
            <p:nvPr/>
          </p:nvSpPr>
          <p:spPr>
            <a:xfrm rot="5400000">
              <a:off x="6600150" y="2464979"/>
              <a:ext cx="462415" cy="398633"/>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2" name="Unusual">
            <a:extLst>
              <a:ext uri="{FF2B5EF4-FFF2-40B4-BE49-F238E27FC236}">
                <a16:creationId xmlns:a16="http://schemas.microsoft.com/office/drawing/2014/main" xmlns="" id="{2AC94F17-F28E-4807-9FA5-0B852EEDAEE4}"/>
              </a:ext>
            </a:extLst>
          </p:cNvPr>
          <p:cNvGrpSpPr/>
          <p:nvPr/>
        </p:nvGrpSpPr>
        <p:grpSpPr>
          <a:xfrm>
            <a:off x="6060354" y="3494718"/>
            <a:ext cx="442047" cy="442047"/>
            <a:chOff x="6300192" y="2204864"/>
            <a:chExt cx="900100" cy="900100"/>
          </a:xfrm>
        </p:grpSpPr>
        <p:sp>
          <p:nvSpPr>
            <p:cNvPr id="33" name="Oval 32">
              <a:extLst>
                <a:ext uri="{FF2B5EF4-FFF2-40B4-BE49-F238E27FC236}">
                  <a16:creationId xmlns:a16="http://schemas.microsoft.com/office/drawing/2014/main" xmlns="" id="{24307427-9DFF-4EEE-A590-29CCF3870E3B}"/>
                </a:ext>
              </a:extLst>
            </p:cNvPr>
            <p:cNvSpPr/>
            <p:nvPr/>
          </p:nvSpPr>
          <p:spPr>
            <a:xfrm>
              <a:off x="6300192" y="2204864"/>
              <a:ext cx="900100" cy="900100"/>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Isosceles Triangle 33">
              <a:extLst>
                <a:ext uri="{FF2B5EF4-FFF2-40B4-BE49-F238E27FC236}">
                  <a16:creationId xmlns:a16="http://schemas.microsoft.com/office/drawing/2014/main" xmlns="" id="{648AADF8-919D-4DF6-95CC-230B3A82689A}"/>
                </a:ext>
              </a:extLst>
            </p:cNvPr>
            <p:cNvSpPr/>
            <p:nvPr/>
          </p:nvSpPr>
          <p:spPr>
            <a:xfrm rot="5400000">
              <a:off x="6600150" y="2464979"/>
              <a:ext cx="462415" cy="398633"/>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5" name="Measuring">
            <a:extLst>
              <a:ext uri="{FF2B5EF4-FFF2-40B4-BE49-F238E27FC236}">
                <a16:creationId xmlns:a16="http://schemas.microsoft.com/office/drawing/2014/main" xmlns="" id="{2AC94F17-F28E-4807-9FA5-0B852EEDAEE4}"/>
              </a:ext>
            </a:extLst>
          </p:cNvPr>
          <p:cNvGrpSpPr/>
          <p:nvPr/>
        </p:nvGrpSpPr>
        <p:grpSpPr>
          <a:xfrm>
            <a:off x="5442288" y="4493784"/>
            <a:ext cx="442047" cy="442047"/>
            <a:chOff x="6300192" y="2204864"/>
            <a:chExt cx="900100" cy="900100"/>
          </a:xfrm>
        </p:grpSpPr>
        <p:sp>
          <p:nvSpPr>
            <p:cNvPr id="36" name="Oval 35">
              <a:extLst>
                <a:ext uri="{FF2B5EF4-FFF2-40B4-BE49-F238E27FC236}">
                  <a16:creationId xmlns:a16="http://schemas.microsoft.com/office/drawing/2014/main" xmlns="" id="{24307427-9DFF-4EEE-A590-29CCF3870E3B}"/>
                </a:ext>
              </a:extLst>
            </p:cNvPr>
            <p:cNvSpPr/>
            <p:nvPr/>
          </p:nvSpPr>
          <p:spPr>
            <a:xfrm>
              <a:off x="6300192" y="2204864"/>
              <a:ext cx="900100" cy="900100"/>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Isosceles Triangle 36">
              <a:extLst>
                <a:ext uri="{FF2B5EF4-FFF2-40B4-BE49-F238E27FC236}">
                  <a16:creationId xmlns:a16="http://schemas.microsoft.com/office/drawing/2014/main" xmlns="" id="{648AADF8-919D-4DF6-95CC-230B3A82689A}"/>
                </a:ext>
              </a:extLst>
            </p:cNvPr>
            <p:cNvSpPr/>
            <p:nvPr/>
          </p:nvSpPr>
          <p:spPr>
            <a:xfrm rot="5400000">
              <a:off x="6600150" y="2464979"/>
              <a:ext cx="462415" cy="398633"/>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 name="Group 4"/>
          <p:cNvGrpSpPr/>
          <p:nvPr/>
        </p:nvGrpSpPr>
        <p:grpSpPr>
          <a:xfrm>
            <a:off x="995688" y="804331"/>
            <a:ext cx="7152625" cy="5368480"/>
            <a:chOff x="995688" y="804331"/>
            <a:chExt cx="7152625" cy="5368480"/>
          </a:xfrm>
        </p:grpSpPr>
        <p:pic>
          <p:nvPicPr>
            <p:cNvPr id="38" name="Picture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95688" y="804331"/>
              <a:ext cx="7152625" cy="5368480"/>
            </a:xfrm>
            <a:prstGeom prst="rect">
              <a:avLst/>
            </a:prstGeom>
          </p:spPr>
        </p:pic>
        <p:sp>
          <p:nvSpPr>
            <p:cNvPr id="39" name="TextBox 38"/>
            <p:cNvSpPr txBox="1"/>
            <p:nvPr/>
          </p:nvSpPr>
          <p:spPr>
            <a:xfrm>
              <a:off x="1320800" y="956733"/>
              <a:ext cx="2870200" cy="5016758"/>
            </a:xfrm>
            <a:prstGeom prst="rect">
              <a:avLst/>
            </a:prstGeom>
            <a:noFill/>
          </p:spPr>
          <p:txBody>
            <a:bodyPr wrap="square" rtlCol="0">
              <a:spAutoFit/>
            </a:bodyPr>
            <a:lstStyle/>
            <a:p>
              <a:r>
                <a:rPr lang="en-GB" sz="3200" dirty="0"/>
                <a:t>A group of dolphins is called a pod. </a:t>
              </a:r>
            </a:p>
            <a:p>
              <a:r>
                <a:rPr lang="en-GB" sz="3200" dirty="0"/>
                <a:t>Dolphins </a:t>
              </a:r>
              <a:r>
                <a:rPr lang="en-GB" sz="3200" dirty="0">
                  <a:solidFill>
                    <a:srgbClr val="D82233"/>
                  </a:solidFill>
                </a:rPr>
                <a:t>usually </a:t>
              </a:r>
              <a:r>
                <a:rPr lang="en-GB" sz="3200" dirty="0"/>
                <a:t>live in groups of around 12.</a:t>
              </a:r>
            </a:p>
            <a:p>
              <a:r>
                <a:rPr lang="en-GB" sz="3200" dirty="0"/>
                <a:t>Dolphins show their </a:t>
              </a:r>
              <a:r>
                <a:rPr lang="en-GB" sz="3200" dirty="0">
                  <a:solidFill>
                    <a:srgbClr val="D82233"/>
                  </a:solidFill>
                </a:rPr>
                <a:t>pleasure</a:t>
              </a:r>
              <a:r>
                <a:rPr lang="en-GB" sz="3200" dirty="0"/>
                <a:t> by whistling.</a:t>
              </a:r>
            </a:p>
          </p:txBody>
        </p:sp>
        <p:sp>
          <p:nvSpPr>
            <p:cNvPr id="40" name="TextBox 39"/>
            <p:cNvSpPr txBox="1"/>
            <p:nvPr/>
          </p:nvSpPr>
          <p:spPr>
            <a:xfrm>
              <a:off x="4851401" y="999067"/>
              <a:ext cx="3022600" cy="5016758"/>
            </a:xfrm>
            <a:prstGeom prst="rect">
              <a:avLst/>
            </a:prstGeom>
            <a:noFill/>
          </p:spPr>
          <p:txBody>
            <a:bodyPr wrap="square" rtlCol="0">
              <a:spAutoFit/>
            </a:bodyPr>
            <a:lstStyle/>
            <a:p>
              <a:r>
                <a:rPr lang="en-GB" sz="3200" dirty="0"/>
                <a:t>Dolphins normally </a:t>
              </a:r>
              <a:r>
                <a:rPr lang="en-GB" sz="3200" dirty="0">
                  <a:solidFill>
                    <a:srgbClr val="D82233"/>
                  </a:solidFill>
                </a:rPr>
                <a:t>measure </a:t>
              </a:r>
              <a:r>
                <a:rPr lang="en-GB" sz="3200" dirty="0"/>
                <a:t>around 2.5 meters but it us not </a:t>
              </a:r>
              <a:r>
                <a:rPr lang="en-GB" sz="3200" dirty="0">
                  <a:solidFill>
                    <a:srgbClr val="D82233"/>
                  </a:solidFill>
                </a:rPr>
                <a:t>unusual</a:t>
              </a:r>
              <a:r>
                <a:rPr lang="en-GB" sz="3200" dirty="0"/>
                <a:t> to find dolphins </a:t>
              </a:r>
              <a:r>
                <a:rPr lang="en-GB" sz="3200" dirty="0">
                  <a:solidFill>
                    <a:srgbClr val="D82233"/>
                  </a:solidFill>
                </a:rPr>
                <a:t>measuring </a:t>
              </a:r>
              <a:r>
                <a:rPr lang="en-GB" sz="3200" dirty="0"/>
                <a:t>nearly 4 meters!</a:t>
              </a:r>
            </a:p>
          </p:txBody>
        </p:sp>
      </p:grpSp>
      <p:grpSp>
        <p:nvGrpSpPr>
          <p:cNvPr id="9" name="Group 8"/>
          <p:cNvGrpSpPr/>
          <p:nvPr/>
        </p:nvGrpSpPr>
        <p:grpSpPr>
          <a:xfrm>
            <a:off x="8045972" y="227397"/>
            <a:ext cx="1098028" cy="504056"/>
            <a:chOff x="8045972" y="1700808"/>
            <a:chExt cx="1098028" cy="504056"/>
          </a:xfrm>
          <a:solidFill>
            <a:schemeClr val="accent6"/>
          </a:solidFill>
        </p:grpSpPr>
        <p:sp>
          <p:nvSpPr>
            <p:cNvPr id="10" name="Oval 9"/>
            <p:cNvSpPr/>
            <p:nvPr/>
          </p:nvSpPr>
          <p:spPr>
            <a:xfrm>
              <a:off x="8045972"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298000" y="1700808"/>
              <a:ext cx="846000"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Apply</a:t>
              </a:r>
            </a:p>
          </p:txBody>
        </p:sp>
      </p:grpSp>
      <p:grpSp>
        <p:nvGrpSpPr>
          <p:cNvPr id="20" name="Show button"/>
          <p:cNvGrpSpPr>
            <a:grpSpLocks/>
          </p:cNvGrpSpPr>
          <p:nvPr/>
        </p:nvGrpSpPr>
        <p:grpSpPr bwMode="auto">
          <a:xfrm>
            <a:off x="6915150" y="5523760"/>
            <a:ext cx="1498600" cy="666750"/>
            <a:chOff x="6914614" y="5534675"/>
            <a:chExt cx="1499293" cy="666848"/>
          </a:xfrm>
        </p:grpSpPr>
        <p:sp>
          <p:nvSpPr>
            <p:cNvPr id="21" name="Rectangle: Rounded Corners 19">
              <a:extLst>
                <a:ext uri="{FF2B5EF4-FFF2-40B4-BE49-F238E27FC236}">
                  <a16:creationId xmlns:a16="http://schemas.microsoft.com/office/drawing/2014/main" xmlns="" id="{4BC43678-4A88-407D-8123-42A7BF4255CB}"/>
                </a:ext>
              </a:extLst>
            </p:cNvPr>
            <p:cNvSpPr/>
            <p:nvPr/>
          </p:nvSpPr>
          <p:spPr>
            <a:xfrm>
              <a:off x="6914614" y="5650580"/>
              <a:ext cx="1099058" cy="431863"/>
            </a:xfrm>
            <a:prstGeom prst="roundRect">
              <a:avLst>
                <a:gd name="adj" fmla="val 50000"/>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latin typeface="Twinkl SemiBold" pitchFamily="2" charset="0"/>
                </a:rPr>
                <a:t>Check</a:t>
              </a:r>
            </a:p>
          </p:txBody>
        </p:sp>
        <p:pic>
          <p:nvPicPr>
            <p:cNvPr id="22" name="Picture 21">
              <a:extLst>
                <a:ext uri="{FF2B5EF4-FFF2-40B4-BE49-F238E27FC236}">
                  <a16:creationId xmlns:a16="http://schemas.microsoft.com/office/drawing/2014/main" xmlns="" id="{2A1ED39E-F6F6-4A5E-8BCF-252811413D59}"/>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6107" b="61763"/>
            <a:stretch/>
          </p:blipFill>
          <p:spPr>
            <a:xfrm>
              <a:off x="7747059" y="5534675"/>
              <a:ext cx="666848" cy="666848"/>
            </a:xfrm>
            <a:prstGeom prst="ellipse">
              <a:avLst/>
            </a:prstGeom>
            <a:solidFill>
              <a:schemeClr val="bg1"/>
            </a:solidFill>
            <a:ln w="57150">
              <a:solidFill>
                <a:schemeClr val="accent6"/>
              </a:solidFill>
            </a:ln>
          </p:spPr>
        </p:pic>
      </p:grpSp>
      <p:pic>
        <p:nvPicPr>
          <p:cNvPr id="3" name="usuall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419764" y="1355681"/>
            <a:ext cx="609600" cy="609600"/>
          </a:xfrm>
          <a:prstGeom prst="rect">
            <a:avLst/>
          </a:prstGeom>
        </p:spPr>
      </p:pic>
      <p:pic>
        <p:nvPicPr>
          <p:cNvPr id="6" name="measure">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1419764" y="2388264"/>
            <a:ext cx="609600" cy="609600"/>
          </a:xfrm>
          <a:prstGeom prst="rect">
            <a:avLst/>
          </a:prstGeom>
        </p:spPr>
      </p:pic>
      <p:pic>
        <p:nvPicPr>
          <p:cNvPr id="7" name="measuri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1275565" y="3288421"/>
            <a:ext cx="609600" cy="609600"/>
          </a:xfrm>
          <a:prstGeom prst="rect">
            <a:avLst/>
          </a:prstGeom>
        </p:spPr>
      </p:pic>
      <p:pic>
        <p:nvPicPr>
          <p:cNvPr id="8" name="pleasur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1277938" y="4030447"/>
            <a:ext cx="609600" cy="609600"/>
          </a:xfrm>
          <a:prstGeom prst="rect">
            <a:avLst/>
          </a:prstGeom>
        </p:spPr>
      </p:pic>
      <p:pic>
        <p:nvPicPr>
          <p:cNvPr id="12" name="unusual">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4"/>
          <a:stretch>
            <a:fillRect/>
          </a:stretch>
        </p:blipFill>
        <p:spPr>
          <a:xfrm>
            <a:off x="-1277938" y="4900184"/>
            <a:ext cx="609600" cy="609600"/>
          </a:xfrm>
          <a:prstGeom prst="rect">
            <a:avLst/>
          </a:prstGeom>
        </p:spPr>
      </p:pic>
    </p:spTree>
    <p:extLst>
      <p:ext uri="{BB962C8B-B14F-4D97-AF65-F5344CB8AC3E}">
        <p14:creationId xmlns:p14="http://schemas.microsoft.com/office/powerpoint/2010/main" val="36532772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nextCondLst>
                <p:cond evt="onClick" delay="0">
                  <p:tgtEl>
                    <p:spTgt spid="20"/>
                  </p:tgtEl>
                </p:cond>
              </p:nextCondLst>
            </p:seq>
            <p:audio>
              <p:cMediaNode vol="80000">
                <p:cTn id="8" fill="hold" display="0">
                  <p:stCondLst>
                    <p:cond delay="indefinite"/>
                  </p:stCondLst>
                  <p:endCondLst>
                    <p:cond evt="onStopAudio" delay="0">
                      <p:tgtEl>
                        <p:sldTgt/>
                      </p:tgtEl>
                    </p:cond>
                  </p:endCondLst>
                </p:cTn>
                <p:tgtEl>
                  <p:spTgt spid="3"/>
                </p:tgtEl>
              </p:cMediaNode>
            </p:audio>
            <p:audio>
              <p:cMediaNode vol="80000">
                <p:cTn id="9" fill="hold" display="0">
                  <p:stCondLst>
                    <p:cond delay="indefinite"/>
                  </p:stCondLst>
                  <p:endCondLst>
                    <p:cond evt="onStopAudio" delay="0">
                      <p:tgtEl>
                        <p:sldTgt/>
                      </p:tgtEl>
                    </p:cond>
                  </p:endCondLst>
                </p:cTn>
                <p:tgtEl>
                  <p:spTgt spid="6"/>
                </p:tgtEl>
              </p:cMediaNode>
            </p:audio>
            <p:audio>
              <p:cMediaNode vol="80000">
                <p:cTn id="10" fill="hold" display="0">
                  <p:stCondLst>
                    <p:cond delay="indefinite"/>
                  </p:stCondLst>
                  <p:endCondLst>
                    <p:cond evt="onStopAudio" delay="0">
                      <p:tgtEl>
                        <p:sldTgt/>
                      </p:tgtEl>
                    </p:cond>
                  </p:endCondLst>
                </p:cTn>
                <p:tgtEl>
                  <p:spTgt spid="7"/>
                </p:tgtEl>
              </p:cMediaNode>
            </p:audio>
            <p:audio>
              <p:cMediaNode vol="80000">
                <p:cTn id="11" fill="hold" display="0">
                  <p:stCondLst>
                    <p:cond delay="indefinite"/>
                  </p:stCondLst>
                  <p:endCondLst>
                    <p:cond evt="onStopAudio" delay="0">
                      <p:tgtEl>
                        <p:sldTgt/>
                      </p:tgtEl>
                    </p:cond>
                  </p:endCondLst>
                </p:cTn>
                <p:tgtEl>
                  <p:spTgt spid="8"/>
                </p:tgtEl>
              </p:cMediaNode>
            </p:audio>
            <p:audio>
              <p:cMediaNode vol="80000">
                <p:cTn id="12" fill="hold" display="0">
                  <p:stCondLst>
                    <p:cond delay="indefinite"/>
                  </p:stCondLst>
                  <p:endCondLst>
                    <p:cond evt="onStopAudio" delay="0">
                      <p:tgtEl>
                        <p:sldTgt/>
                      </p:tgtEl>
                    </p:cond>
                  </p:endCondLst>
                </p:cTn>
                <p:tgtEl>
                  <p:spTgt spid="12"/>
                </p:tgtEl>
              </p:cMediaNode>
            </p:audio>
            <p:seq concurrent="1" nextAc="seek">
              <p:cTn id="13" restart="whenNotActive" fill="hold" evtFilter="cancelBubble" nodeType="interactiveSeq">
                <p:stCondLst>
                  <p:cond evt="onClick" delay="0">
                    <p:tgtEl>
                      <p:spTgt spid="23"/>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017" fill="hold"/>
                                        <p:tgtEl>
                                          <p:spTgt spid="3"/>
                                        </p:tgtEl>
                                      </p:cBhvr>
                                    </p:cmd>
                                  </p:childTnLst>
                                </p:cTn>
                              </p:par>
                            </p:childTnLst>
                          </p:cTn>
                        </p:par>
                      </p:childTnLst>
                    </p:cTn>
                  </p:par>
                </p:childTnLst>
              </p:cTn>
              <p:nextCondLst>
                <p:cond evt="onClick" delay="0">
                  <p:tgtEl>
                    <p:spTgt spid="23"/>
                  </p:tgtEl>
                </p:cond>
              </p:nextCondLst>
            </p:seq>
            <p:seq concurrent="1" nextAc="seek">
              <p:cTn id="18" restart="whenNotActive" fill="hold" evtFilter="cancelBubble" nodeType="interactiveSeq">
                <p:stCondLst>
                  <p:cond evt="onClick" delay="0">
                    <p:tgtEl>
                      <p:spTgt spid="29"/>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252" fill="hold"/>
                                        <p:tgtEl>
                                          <p:spTgt spid="6"/>
                                        </p:tgtEl>
                                      </p:cBhvr>
                                    </p:cmd>
                                  </p:childTnLst>
                                </p:cTn>
                              </p:par>
                            </p:childTnLst>
                          </p:cTn>
                        </p:par>
                      </p:childTnLst>
                    </p:cTn>
                  </p:par>
                </p:childTnLst>
              </p:cTn>
              <p:nextCondLst>
                <p:cond evt="onClick" delay="0">
                  <p:tgtEl>
                    <p:spTgt spid="29"/>
                  </p:tgtEl>
                </p:cond>
              </p:nextCondLst>
            </p:seq>
            <p:seq concurrent="1" nextAc="seek">
              <p:cTn id="23" restart="whenNotActive" fill="hold" evtFilter="cancelBubble" nodeType="interactiveSeq">
                <p:stCondLst>
                  <p:cond evt="onClick" delay="0">
                    <p:tgtEl>
                      <p:spTgt spid="35"/>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356" fill="hold"/>
                                        <p:tgtEl>
                                          <p:spTgt spid="7"/>
                                        </p:tgtEl>
                                      </p:cBhvr>
                                    </p:cmd>
                                  </p:childTnLst>
                                </p:cTn>
                              </p:par>
                            </p:childTnLst>
                          </p:cTn>
                        </p:par>
                      </p:childTnLst>
                    </p:cTn>
                  </p:par>
                </p:childTnLst>
              </p:cTn>
              <p:nextCondLst>
                <p:cond evt="onClick" delay="0">
                  <p:tgtEl>
                    <p:spTgt spid="35"/>
                  </p:tgtEl>
                </p:cond>
              </p:nextCondLst>
            </p:seq>
            <p:seq concurrent="1" nextAc="seek">
              <p:cTn id="28" restart="whenNotActive" fill="hold" evtFilter="cancelBubble" nodeType="interactiveSeq">
                <p:stCondLst>
                  <p:cond evt="onClick" delay="0">
                    <p:tgtEl>
                      <p:spTgt spid="26"/>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991" fill="hold"/>
                                        <p:tgtEl>
                                          <p:spTgt spid="8"/>
                                        </p:tgtEl>
                                      </p:cBhvr>
                                    </p:cmd>
                                  </p:childTnLst>
                                </p:cTn>
                              </p:par>
                            </p:childTnLst>
                          </p:cTn>
                        </p:par>
                      </p:childTnLst>
                    </p:cTn>
                  </p:par>
                </p:childTnLst>
              </p:cTn>
              <p:nextCondLst>
                <p:cond evt="onClick" delay="0">
                  <p:tgtEl>
                    <p:spTgt spid="26"/>
                  </p:tgtEl>
                </p:cond>
              </p:nextCondLst>
            </p:seq>
            <p:seq concurrent="1" nextAc="seek">
              <p:cTn id="33" restart="whenNotActive" fill="hold" evtFilter="cancelBubble" nodeType="interactiveSeq">
                <p:stCondLst>
                  <p:cond evt="onClick" delay="0">
                    <p:tgtEl>
                      <p:spTgt spid="32"/>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1252" fill="hold"/>
                                        <p:tgtEl>
                                          <p:spTgt spid="12"/>
                                        </p:tgtEl>
                                      </p:cBhvr>
                                    </p:cmd>
                                  </p:childTnLst>
                                </p:cTn>
                              </p:par>
                            </p:childTnLst>
                          </p:cTn>
                        </p:par>
                      </p:childTnLst>
                    </p:cTn>
                  </p:par>
                </p:childTnLst>
              </p:cTn>
              <p:nextCondLst>
                <p:cond evt="onClick" delay="0">
                  <p:tgtEl>
                    <p:spTgt spid="3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AE6F4"/>
        </a:solid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31800"/>
            <a:ext cx="8208912" cy="5960533"/>
          </a:xfrm>
          <a:prstGeom prst="roundRect">
            <a:avLst>
              <a:gd name="adj" fmla="val 2758"/>
            </a:avLst>
          </a:prstGeom>
          <a:ln w="28575">
            <a:solidFill>
              <a:schemeClr val="bg1"/>
            </a:solidFill>
          </a:ln>
        </p:spPr>
      </p:pic>
      <p:grpSp>
        <p:nvGrpSpPr>
          <p:cNvPr id="11" name="Group 10"/>
          <p:cNvGrpSpPr/>
          <p:nvPr/>
        </p:nvGrpSpPr>
        <p:grpSpPr>
          <a:xfrm>
            <a:off x="8045972" y="227397"/>
            <a:ext cx="1098028" cy="504056"/>
            <a:chOff x="8045972" y="1700808"/>
            <a:chExt cx="1098028" cy="504056"/>
          </a:xfrm>
          <a:solidFill>
            <a:schemeClr val="accent6"/>
          </a:solidFill>
        </p:grpSpPr>
        <p:sp>
          <p:nvSpPr>
            <p:cNvPr id="12" name="Oval 11"/>
            <p:cNvSpPr/>
            <p:nvPr/>
          </p:nvSpPr>
          <p:spPr>
            <a:xfrm>
              <a:off x="8045972"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8298000" y="1700808"/>
              <a:ext cx="846000"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Apply</a:t>
              </a: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2586" y="2793999"/>
            <a:ext cx="1547169" cy="336126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4411" y="2836334"/>
            <a:ext cx="1068748" cy="3318933"/>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7954" y="2777067"/>
            <a:ext cx="1221319" cy="3412066"/>
          </a:xfrm>
          <a:prstGeom prst="rect">
            <a:avLst/>
          </a:prstGeom>
        </p:spPr>
      </p:pic>
      <p:sp>
        <p:nvSpPr>
          <p:cNvPr id="9" name="Rounded Rectangle 8"/>
          <p:cNvSpPr/>
          <p:nvPr/>
        </p:nvSpPr>
        <p:spPr>
          <a:xfrm>
            <a:off x="611560" y="5198532"/>
            <a:ext cx="7920880" cy="1038779"/>
          </a:xfrm>
          <a:prstGeom prst="roundRect">
            <a:avLst>
              <a:gd name="adj" fmla="val 544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dirty="0">
                <a:solidFill>
                  <a:schemeClr val="tx1"/>
                </a:solidFill>
                <a:latin typeface="Twinkl" pitchFamily="50" charset="0"/>
              </a:rPr>
              <a:t>As the dolphins swam away, Kit looked closer at the treasure map. “We are beside Asia now. Leisure Cove, where the treasure is marked, is just in the distance. We are nearly there!” he bellowed.</a:t>
            </a:r>
          </a:p>
        </p:txBody>
      </p:sp>
    </p:spTree>
    <p:extLst>
      <p:ext uri="{BB962C8B-B14F-4D97-AF65-F5344CB8AC3E}">
        <p14:creationId xmlns:p14="http://schemas.microsoft.com/office/powerpoint/2010/main" val="944270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551113" y="5265738"/>
            <a:ext cx="404177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buFont typeface="Arial" panose="020B0604020202020204" pitchFamily="34" charset="0"/>
              <a:buNone/>
            </a:pPr>
            <a:r>
              <a:rPr lang="en-US" altLang="en-US" sz="2400"/>
              <a:t>The adventure continues next lesson!</a:t>
            </a:r>
            <a:endParaRPr lang="en-GB" altLang="en-US" sz="2400" i="1"/>
          </a:p>
        </p:txBody>
      </p:sp>
      <p:sp>
        <p:nvSpPr>
          <p:cNvPr id="5" name="Title 1"/>
          <p:cNvSpPr>
            <a:spLocks/>
          </p:cNvSpPr>
          <p:nvPr/>
        </p:nvSpPr>
        <p:spPr bwMode="auto">
          <a:xfrm>
            <a:off x="2098675" y="908050"/>
            <a:ext cx="4929188" cy="121761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buFont typeface="Arial" panose="020B0604020202020204" pitchFamily="34" charset="0"/>
              <a:buNone/>
            </a:pPr>
            <a:r>
              <a:rPr lang="en-GB" altLang="en-US" sz="3200" dirty="0">
                <a:latin typeface="Twinkl SemiBold" pitchFamily="2" charset="0"/>
              </a:rPr>
              <a:t>Today, we have learnt…</a:t>
            </a:r>
            <a:endParaRPr lang="en-GB" altLang="en-US" dirty="0">
              <a:latin typeface="Twinkl SemiBold" pitchFamily="2" charset="0"/>
            </a:endParaRPr>
          </a:p>
        </p:txBody>
      </p:sp>
      <p:sp>
        <p:nvSpPr>
          <p:cNvPr id="6" name="TextBox 5">
            <a:extLst>
              <a:ext uri="{FF2B5EF4-FFF2-40B4-BE49-F238E27FC236}">
                <a16:creationId xmlns:a16="http://schemas.microsoft.com/office/drawing/2014/main" xmlns="" id="{954265F3-2508-474A-98F0-F05278B40CB3}"/>
              </a:ext>
            </a:extLst>
          </p:cNvPr>
          <p:cNvSpPr txBox="1">
            <a:spLocks noChangeArrowheads="1"/>
          </p:cNvSpPr>
          <p:nvPr/>
        </p:nvSpPr>
        <p:spPr bwMode="auto">
          <a:xfrm>
            <a:off x="2233613" y="1997075"/>
            <a:ext cx="4519612" cy="274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buFont typeface="Arial" panose="020B0604020202020204" pitchFamily="34" charset="0"/>
              <a:buNone/>
              <a:defRPr/>
            </a:pPr>
            <a:r>
              <a:rPr lang="en-GB" sz="13800" b="1" dirty="0"/>
              <a:t>s</a:t>
            </a:r>
          </a:p>
          <a:p>
            <a:pPr algn="ctr">
              <a:buFont typeface="Arial" panose="020B0604020202020204" pitchFamily="34" charset="0"/>
              <a:buNone/>
              <a:defRPr/>
            </a:pPr>
            <a:r>
              <a:rPr lang="en-GB" sz="4400" b="1" dirty="0">
                <a:latin typeface="Twinkl SemiBold" pitchFamily="2" charset="0"/>
              </a:rPr>
              <a:t>saying /</a:t>
            </a:r>
            <a:r>
              <a:rPr lang="en-GB" sz="4400" b="1" dirty="0" err="1">
                <a:latin typeface="Twinkl SemiBold" pitchFamily="2" charset="0"/>
              </a:rPr>
              <a:t>zh</a:t>
            </a:r>
            <a:r>
              <a:rPr lang="en-GB" sz="4400" b="1" dirty="0">
                <a:latin typeface="Twinkl SemiBold" pitchFamily="2" charset="0"/>
              </a:rPr>
              <a:t>/</a:t>
            </a:r>
            <a:endParaRPr lang="en-GB" sz="3600" dirty="0">
              <a:latin typeface="Twinkl SemiBold" pitchFamily="2"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4162779" flipV="1">
            <a:off x="5885765" y="2148330"/>
            <a:ext cx="3302321" cy="196123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050381">
            <a:off x="-107585" y="3425509"/>
            <a:ext cx="3302321" cy="2046657"/>
          </a:xfrm>
          <a:prstGeom prst="rect">
            <a:avLst/>
          </a:prstGeom>
        </p:spPr>
      </p:pic>
    </p:spTree>
    <p:extLst>
      <p:ext uri="{BB962C8B-B14F-4D97-AF65-F5344CB8AC3E}">
        <p14:creationId xmlns:p14="http://schemas.microsoft.com/office/powerpoint/2010/main" val="395102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6" presetClass="emph" presetSubtype="0" fill="hold" grpId="1" nodeType="afterEffect">
                                  <p:stCondLst>
                                    <p:cond delay="0"/>
                                  </p:stCondLst>
                                  <p:childTnLst>
                                    <p:animEffect transition="out" filter="fade">
                                      <p:cBhvr>
                                        <p:cTn id="12" dur="500" tmFilter="0, 0; .2, .5; .8, .5; 1, 0"/>
                                        <p:tgtEl>
                                          <p:spTgt spid="5"/>
                                        </p:tgtEl>
                                      </p:cBhvr>
                                    </p:animEffect>
                                    <p:animScale>
                                      <p:cBhvr>
                                        <p:cTn id="13" dur="250" autoRev="1" fill="hold"/>
                                        <p:tgtEl>
                                          <p:spTgt spid="5"/>
                                        </p:tgtEl>
                                      </p:cBhvr>
                                      <p:by x="105000" y="105000"/>
                                    </p:animScale>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500"/>
                            </p:stCondLst>
                            <p:childTnLst>
                              <p:par>
                                <p:cTn id="21" presetID="26" presetClass="emph" presetSubtype="0" fill="hold" grpId="1" nodeType="afterEffect">
                                  <p:stCondLst>
                                    <p:cond delay="0"/>
                                  </p:stCondLst>
                                  <p:childTnLst>
                                    <p:animEffect transition="out" filter="fade">
                                      <p:cBhvr>
                                        <p:cTn id="22" dur="500" tmFilter="0, 0; .2, .5; .8, .5; 1, 0"/>
                                        <p:tgtEl>
                                          <p:spTgt spid="6"/>
                                        </p:tgtEl>
                                      </p:cBhvr>
                                    </p:animEffect>
                                    <p:animScale>
                                      <p:cBhvr>
                                        <p:cTn id="23" dur="250" autoRev="1" fill="hold"/>
                                        <p:tgtEl>
                                          <p:spTgt spid="6"/>
                                        </p:tgtEl>
                                      </p:cBhvr>
                                      <p:by x="105000" y="105000"/>
                                    </p:animScale>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P spid="6"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020050" y="227397"/>
            <a:ext cx="1123947" cy="504056"/>
            <a:chOff x="8020930" y="1700808"/>
            <a:chExt cx="1159582" cy="504056"/>
          </a:xfrm>
          <a:solidFill>
            <a:schemeClr val="accent6"/>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Teach</a:t>
              </a:r>
            </a:p>
          </p:txBody>
        </p:sp>
      </p:grpSp>
      <p:sp>
        <p:nvSpPr>
          <p:cNvPr id="8" name="Speech Bubble">
            <a:extLst>
              <a:ext uri="{FF2B5EF4-FFF2-40B4-BE49-F238E27FC236}">
                <a16:creationId xmlns:a16="http://schemas.microsoft.com/office/drawing/2014/main" xmlns="" id="{282CAFDA-3A94-4D7D-ADAF-FDC714FFA025}"/>
              </a:ext>
            </a:extLst>
          </p:cNvPr>
          <p:cNvSpPr/>
          <p:nvPr/>
        </p:nvSpPr>
        <p:spPr>
          <a:xfrm>
            <a:off x="1259632" y="980728"/>
            <a:ext cx="5221288" cy="1008062"/>
          </a:xfrm>
          <a:prstGeom prst="wedgeRoundRectCallout">
            <a:avLst>
              <a:gd name="adj1" fmla="val 57171"/>
              <a:gd name="adj2" fmla="val 10002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dirty="0">
                <a:solidFill>
                  <a:schemeClr val="tx1"/>
                </a:solidFill>
                <a:latin typeface="Twinkl" pitchFamily="50" charset="0"/>
              </a:rPr>
              <a:t>Now, let’s write them with the magic pencil…</a:t>
            </a:r>
          </a:p>
        </p:txBody>
      </p:sp>
      <p:pic>
        <p:nvPicPr>
          <p:cNvPr id="9" name="Picture 5">
            <a:extLst>
              <a:ext uri="{FF2B5EF4-FFF2-40B4-BE49-F238E27FC236}">
                <a16:creationId xmlns:a16="http://schemas.microsoft.com/office/drawing/2014/main" xmlns="" id="{35596680-377B-4D2D-934D-2D37FB650F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8" y="2381250"/>
            <a:ext cx="4395787"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xmlns="" id="{94EDF0BF-D117-4F4D-9839-75C2536660A2}"/>
              </a:ext>
            </a:extLst>
          </p:cNvPr>
          <p:cNvPicPr>
            <a:picLocks noChangeAspect="1"/>
          </p:cNvPicPr>
          <p:nvPr/>
        </p:nvPicPr>
        <p:blipFill>
          <a:blip r:embed="rId3"/>
          <a:stretch>
            <a:fillRect/>
          </a:stretch>
        </p:blipFill>
        <p:spPr>
          <a:xfrm>
            <a:off x="5621980" y="1052736"/>
            <a:ext cx="2840982" cy="5492972"/>
          </a:xfrm>
          <a:prstGeom prst="rect">
            <a:avLst/>
          </a:prstGeom>
        </p:spPr>
      </p:pic>
    </p:spTree>
    <p:extLst>
      <p:ext uri="{BB962C8B-B14F-4D97-AF65-F5344CB8AC3E}">
        <p14:creationId xmlns:p14="http://schemas.microsoft.com/office/powerpoint/2010/main" val="38386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020050" y="227397"/>
            <a:ext cx="1123947" cy="504056"/>
            <a:chOff x="8020930" y="1700808"/>
            <a:chExt cx="1159582" cy="504056"/>
          </a:xfrm>
          <a:solidFill>
            <a:schemeClr val="accent6"/>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Teach</a:t>
              </a:r>
            </a:p>
          </p:txBody>
        </p:sp>
      </p:grpSp>
      <p:grpSp>
        <p:nvGrpSpPr>
          <p:cNvPr id="11" name="Write Action"/>
          <p:cNvGrpSpPr>
            <a:grpSpLocks/>
          </p:cNvGrpSpPr>
          <p:nvPr/>
        </p:nvGrpSpPr>
        <p:grpSpPr bwMode="auto">
          <a:xfrm>
            <a:off x="6915150" y="5516563"/>
            <a:ext cx="1544638" cy="720725"/>
            <a:chOff x="6914614" y="5517232"/>
            <a:chExt cx="1545818" cy="720080"/>
          </a:xfrm>
        </p:grpSpPr>
        <p:grpSp>
          <p:nvGrpSpPr>
            <p:cNvPr id="12" name="Write action"/>
            <p:cNvGrpSpPr>
              <a:grpSpLocks/>
            </p:cNvGrpSpPr>
            <p:nvPr/>
          </p:nvGrpSpPr>
          <p:grpSpPr bwMode="auto">
            <a:xfrm>
              <a:off x="6914614" y="5517232"/>
              <a:ext cx="1545818" cy="720080"/>
              <a:chOff x="6914614" y="5517232"/>
              <a:chExt cx="1545818" cy="720080"/>
            </a:xfrm>
          </p:grpSpPr>
          <p:sp>
            <p:nvSpPr>
              <p:cNvPr id="14" name="Rectangle: Rounded Corners 12">
                <a:extLst>
                  <a:ext uri="{FF2B5EF4-FFF2-40B4-BE49-F238E27FC236}">
                    <a16:creationId xmlns:a16="http://schemas.microsoft.com/office/drawing/2014/main" xmlns="" id="{602A076B-8F29-4165-A4BA-BDAB268982F1}"/>
                  </a:ext>
                </a:extLst>
              </p:cNvPr>
              <p:cNvSpPr/>
              <p:nvPr/>
            </p:nvSpPr>
            <p:spPr>
              <a:xfrm>
                <a:off x="6914614" y="5650463"/>
                <a:ext cx="1099389" cy="432999"/>
              </a:xfrm>
              <a:prstGeom prst="roundRect">
                <a:avLst>
                  <a:gd name="adj" fmla="val 50000"/>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latin typeface="Twinkl SemiBold" pitchFamily="2" charset="0"/>
                  </a:rPr>
                  <a:t>Play</a:t>
                </a:r>
              </a:p>
            </p:txBody>
          </p:sp>
          <p:sp>
            <p:nvSpPr>
              <p:cNvPr id="15" name="Oval 14">
                <a:extLst>
                  <a:ext uri="{FF2B5EF4-FFF2-40B4-BE49-F238E27FC236}">
                    <a16:creationId xmlns:a16="http://schemas.microsoft.com/office/drawing/2014/main" xmlns="" id="{8AACD1DB-F3E2-48FF-A4D2-1D79EC5D1DD8}"/>
                  </a:ext>
                </a:extLst>
              </p:cNvPr>
              <p:cNvSpPr/>
              <p:nvPr/>
            </p:nvSpPr>
            <p:spPr>
              <a:xfrm>
                <a:off x="7740745" y="5517232"/>
                <a:ext cx="719687" cy="720080"/>
              </a:xfrm>
              <a:prstGeom prst="ellipse">
                <a:avLst/>
              </a:prstGeom>
              <a:solidFill>
                <a:schemeClr val="bg1"/>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pic>
          <p:nvPicPr>
            <p:cNvPr id="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56376" y="5517232"/>
              <a:ext cx="504056" cy="50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9"/>
          <p:cNvSpPr/>
          <p:nvPr/>
        </p:nvSpPr>
        <p:spPr>
          <a:xfrm>
            <a:off x="539552" y="1988840"/>
            <a:ext cx="8161209" cy="2646878"/>
          </a:xfrm>
          <a:prstGeom prst="rect">
            <a:avLst/>
          </a:prstGeom>
        </p:spPr>
        <p:txBody>
          <a:bodyPr wrap="none">
            <a:spAutoFit/>
          </a:bodyPr>
          <a:lstStyle/>
          <a:p>
            <a:r>
              <a:rPr lang="en-GB" sz="16600" dirty="0">
                <a:ln w="28575">
                  <a:solidFill>
                    <a:schemeClr val="tx1"/>
                  </a:solidFill>
                </a:ln>
                <a:solidFill>
                  <a:schemeClr val="bg1"/>
                </a:solidFill>
                <a:latin typeface="Twinkl SemiBold" pitchFamily="2" charset="0"/>
              </a:rPr>
              <a:t>measure</a:t>
            </a:r>
            <a:endParaRPr lang="en-GB" sz="16600" dirty="0"/>
          </a:p>
        </p:txBody>
      </p:sp>
      <p:pic>
        <p:nvPicPr>
          <p:cNvPr id="16" name="Picture 15">
            <a:extLst>
              <a:ext uri="{FF2B5EF4-FFF2-40B4-BE49-F238E27FC236}">
                <a16:creationId xmlns:a16="http://schemas.microsoft.com/office/drawing/2014/main" xmlns="" id="{0E785518-25B0-4FF0-A32D-3D5F61D86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308" y="2514279"/>
            <a:ext cx="710150" cy="707937"/>
          </a:xfrm>
          <a:prstGeom prst="rect">
            <a:avLst/>
          </a:prstGeom>
        </p:spPr>
      </p:pic>
      <p:pic>
        <p:nvPicPr>
          <p:cNvPr id="17" name="Picture 16">
            <a:extLst>
              <a:ext uri="{FF2B5EF4-FFF2-40B4-BE49-F238E27FC236}">
                <a16:creationId xmlns:a16="http://schemas.microsoft.com/office/drawing/2014/main" xmlns="" id="{0E785518-25B0-4FF0-A32D-3D5F61D86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9466" y="2882611"/>
            <a:ext cx="710150" cy="707937"/>
          </a:xfrm>
          <a:prstGeom prst="rect">
            <a:avLst/>
          </a:prstGeom>
        </p:spPr>
      </p:pic>
      <p:pic>
        <p:nvPicPr>
          <p:cNvPr id="18" name="Picture 17">
            <a:extLst>
              <a:ext uri="{FF2B5EF4-FFF2-40B4-BE49-F238E27FC236}">
                <a16:creationId xmlns:a16="http://schemas.microsoft.com/office/drawing/2014/main" xmlns="" id="{0E785518-25B0-4FF0-A32D-3D5F61D86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6296" y="2479723"/>
            <a:ext cx="710150" cy="707937"/>
          </a:xfrm>
          <a:prstGeom prst="rect">
            <a:avLst/>
          </a:prstGeom>
        </p:spPr>
      </p:pic>
      <p:pic>
        <p:nvPicPr>
          <p:cNvPr id="19" name="Picture 18">
            <a:extLst>
              <a:ext uri="{FF2B5EF4-FFF2-40B4-BE49-F238E27FC236}">
                <a16:creationId xmlns:a16="http://schemas.microsoft.com/office/drawing/2014/main" xmlns="" id="{0E785518-25B0-4FF0-A32D-3D5F61D86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5314" y="2490374"/>
            <a:ext cx="710150" cy="707937"/>
          </a:xfrm>
          <a:prstGeom prst="rect">
            <a:avLst/>
          </a:prstGeom>
        </p:spPr>
      </p:pic>
      <p:pic>
        <p:nvPicPr>
          <p:cNvPr id="20" name="Picture 19">
            <a:extLst>
              <a:ext uri="{FF2B5EF4-FFF2-40B4-BE49-F238E27FC236}">
                <a16:creationId xmlns:a16="http://schemas.microsoft.com/office/drawing/2014/main" xmlns="" id="{0E785518-25B0-4FF0-A32D-3D5F61D86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4848" y="2429624"/>
            <a:ext cx="710150" cy="707937"/>
          </a:xfrm>
          <a:prstGeom prst="rect">
            <a:avLst/>
          </a:prstGeom>
        </p:spPr>
      </p:pic>
      <p:pic>
        <p:nvPicPr>
          <p:cNvPr id="21" name="Picture 20">
            <a:extLst>
              <a:ext uri="{FF2B5EF4-FFF2-40B4-BE49-F238E27FC236}">
                <a16:creationId xmlns:a16="http://schemas.microsoft.com/office/drawing/2014/main" xmlns="" id="{0E785518-25B0-4FF0-A32D-3D5F61D86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7718" y="2412691"/>
            <a:ext cx="710150" cy="707937"/>
          </a:xfrm>
          <a:prstGeom prst="rect">
            <a:avLst/>
          </a:prstGeom>
        </p:spPr>
      </p:pic>
      <p:pic>
        <p:nvPicPr>
          <p:cNvPr id="22" name="Picture 21">
            <a:extLst>
              <a:ext uri="{FF2B5EF4-FFF2-40B4-BE49-F238E27FC236}">
                <a16:creationId xmlns:a16="http://schemas.microsoft.com/office/drawing/2014/main" xmlns="" id="{0E785518-25B0-4FF0-A32D-3D5F61D86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6285" y="2885308"/>
            <a:ext cx="710150" cy="707937"/>
          </a:xfrm>
          <a:prstGeom prst="rect">
            <a:avLst/>
          </a:prstGeom>
        </p:spPr>
      </p:pic>
    </p:spTree>
    <p:extLst>
      <p:ext uri="{BB962C8B-B14F-4D97-AF65-F5344CB8AC3E}">
        <p14:creationId xmlns:p14="http://schemas.microsoft.com/office/powerpoint/2010/main" val="3104763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4.44444E-6 2.96296E-6 L -0.00087 0.1162 L 0.0085 0.02523 C 0.00937 0.02361 0.01024 0.02199 0.01093 0.02014 C 0.01197 0.01759 0.01059 0.0162 0.01423 0.01458 L 0.01701 0.01319 C 0.01892 0.01065 0.01701 0.01296 0.01944 0.01134 C 0.01996 0.01088 0.02031 0.01041 0.02083 0.00995 C 0.02135 0.00972 0.02187 0.00972 0.02222 0.00949 C 0.02326 0.00856 0.02395 0.0074 0.02517 0.00694 C 0.02604 0.00648 0.02708 0.00625 0.02795 0.00555 C 0.02847 0.00509 0.02882 0.00463 0.02934 0.0044 C 0.0302 0.0037 0.03229 0.00301 0.03229 0.00324 C 0.03454 0.00115 0.03316 0.00208 0.03645 0.00046 L 0.03923 -0.0007 L 0.04027 -0.0007 L 0.04027 -0.00047 C 0.04166 -0.00093 0.04305 -0.00116 0.04461 -0.00139 C 0.04548 -0.00162 0.04635 -0.00185 0.04739 -0.00185 C 0.05 -0.00185 0.05277 -0.00162 0.05538 -0.00139 C 0.05937 0.00046 0.05746 -0.00093 0.06111 0.00254 L 0.0625 0.0037 C 0.06267 0.0044 0.06267 0.00509 0.06302 0.00555 L 0.06441 0.0074 L 0.06545 0.11828 L 0.07621 0.02083 C 0.07725 0.01921 0.07812 0.01759 0.07916 0.01643 C 0.08003 0.01527 0.08107 0.01458 0.08194 0.01389 C 0.08385 0.01227 0.08281 0.01273 0.08472 0.01203 C 0.08697 0.00902 0.08437 0.01203 0.08715 0.00995 C 0.09027 0.00764 0.0901 0.00671 0.09375 0.00509 L 0.0967 0.0037 L 0.09809 0.00301 C 0.1 0.00069 0.09826 0.00231 0.10225 0.00115 C 0.1052 0.00046 0.10208 0.00046 0.10572 2.96296E-6 C 0.10746 -0.00047 0.1092 -0.00047 0.11093 -0.0007 C 0.11215 -0.00116 0.11545 -0.00185 0.11649 -0.00185 C 0.11701 -0.00185 0.11753 -0.00162 0.11805 -0.00139 C 0.11857 -0.00116 0.11927 -0.00093 0.11979 -0.0007 C 0.12083 0.00023 0.12187 0.00069 0.12274 0.00185 C 0.12309 0.00231 0.12343 0.00254 0.12361 0.00301 C 0.12482 0.00509 0.12569 0.00717 0.12656 0.00949 C 0.12673 0.00995 0.12673 0.01065 0.12691 0.01134 C 0.12725 0.01666 0.12708 0.01805 0.12795 0.02199 C 0.12829 0.02338 0.12882 0.02592 0.12882 0.02615 C 0.12916 0.02963 0.12934 0.0324 0.12986 0.03588 C 0.13003 0.03703 0.1302 0.03796 0.1302 0.03912 L 0.12986 0.05625 L 0.12882 0.10115 C 0.12882 0.10139 0.12934 0.10972 0.1302 0.11065 C 0.13072 0.11111 0.13125 0.11134 0.13177 0.1118 C 0.13246 0.11273 0.1342 0.11551 0.13559 0.1162 C 0.13628 0.11666 0.13715 0.11666 0.13784 0.1169 C 0.14079 0.11666 0.14392 0.11666 0.14687 0.1162 C 0.14791 0.1162 0.14913 0.11551 0.15017 0.11504 C 0.15277 0.11412 0.15138 0.11481 0.15312 0.11365 " pathEditMode="relative" rAng="0" ptsTypes="AAAAAAAAAAAAAAAAAAAAAAAAAAAAAAAAAAAAAAAAAAAAAAAAAAAAAAAA">
                                      <p:cBhvr>
                                        <p:cTn id="10" dur="3000" fill="hold"/>
                                        <p:tgtEl>
                                          <p:spTgt spid="16"/>
                                        </p:tgtEl>
                                        <p:attrNameLst>
                                          <p:attrName>ppt_x</p:attrName>
                                          <p:attrName>ppt_y</p:attrName>
                                        </p:attrNameLst>
                                      </p:cBhvr>
                                      <p:rCtr x="7604" y="5810"/>
                                    </p:animMotion>
                                  </p:childTnLst>
                                </p:cTn>
                              </p:par>
                            </p:childTnLst>
                          </p:cTn>
                        </p:par>
                        <p:par>
                          <p:cTn id="11" fill="hold">
                            <p:stCondLst>
                              <p:cond delay="3500"/>
                            </p:stCondLst>
                            <p:childTnLst>
                              <p:par>
                                <p:cTn id="12" presetID="10" presetClass="exit" presetSubtype="0" fill="hold" nodeType="afterEffect">
                                  <p:stCondLst>
                                    <p:cond delay="0"/>
                                  </p:stCondLst>
                                  <p:childTnLst>
                                    <p:animEffect transition="out" filter="fade">
                                      <p:cBhvr>
                                        <p:cTn id="13" dur="500"/>
                                        <p:tgtEl>
                                          <p:spTgt spid="16"/>
                                        </p:tgtEl>
                                      </p:cBhvr>
                                    </p:animEffect>
                                    <p:set>
                                      <p:cBhvr>
                                        <p:cTn id="14" dur="1" fill="hold">
                                          <p:stCondLst>
                                            <p:cond delay="499"/>
                                          </p:stCondLst>
                                        </p:cTn>
                                        <p:tgtEl>
                                          <p:spTgt spid="16"/>
                                        </p:tgtEl>
                                        <p:attrNameLst>
                                          <p:attrName>style.visibility</p:attrName>
                                        </p:attrNameLst>
                                      </p:cBhvr>
                                      <p:to>
                                        <p:strVal val="hidden"/>
                                      </p:to>
                                    </p:se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par>
                          <p:cTn id="19" fill="hold">
                            <p:stCondLst>
                              <p:cond delay="4500"/>
                            </p:stCondLst>
                            <p:childTnLst>
                              <p:par>
                                <p:cTn id="20" presetID="0" presetClass="path" presetSubtype="0" accel="50000" decel="50000" fill="hold" nodeType="afterEffect">
                                  <p:stCondLst>
                                    <p:cond delay="0"/>
                                  </p:stCondLst>
                                  <p:childTnLst>
                                    <p:animMotion origin="layout" path="M 3.61111E-6 -7.40741E-7 L 3.61111E-6 0.00023 C 0.00711 -0.00116 0.00156 -0.00023 0.00711 -0.00139 C 0.00816 -0.00162 0.0092 -0.00162 0.01041 -0.00208 C 0.01198 -0.00231 0.01354 -0.00255 0.0151 -0.00324 C 0.01597 -0.0037 0.01701 -0.0044 0.01788 -0.0044 L 0.0217 -0.00509 L 0.02604 -0.00694 C 0.02639 -0.00718 0.02691 -0.00764 0.02743 -0.00764 C 0.0283 -0.00787 0.0302 -0.00833 0.03125 -0.00903 C 0.03159 -0.00926 0.03211 -0.00995 0.03264 -0.01018 C 0.03316 -0.01065 0.03385 -0.01065 0.03455 -0.01088 C 0.03489 -0.01111 0.03541 -0.01134 0.03593 -0.01157 C 0.0368 -0.01227 0.03767 -0.01343 0.03871 -0.01389 C 0.03923 -0.01412 0.03975 -0.01435 0.0401 -0.01458 C 0.04444 -0.01782 0.04166 -0.01597 0.04444 -0.01898 C 0.04479 -0.01944 0.04548 -0.01991 0.04583 -0.02037 C 0.04652 -0.02106 0.04774 -0.02292 0.04774 -0.02268 C 0.04791 -0.02361 0.04791 -0.02454 0.04826 -0.02546 C 0.04982 -0.03032 0.04861 -0.0243 0.04965 -0.02917 C 0.05 -0.03079 0.05034 -0.03241 0.05052 -0.03426 C 0.05086 -0.0368 0.05104 -0.03935 0.05156 -0.0419 C 0.05156 -0.04236 0.05191 -0.04305 0.05208 -0.04375 C 0.05191 -0.04884 0.05191 -0.0537 0.05156 -0.0588 C 0.05139 -0.06018 0.05052 -0.06319 0.04965 -0.06458 C 0.0493 -0.06505 0.04861 -0.06528 0.04826 -0.06574 C 0.04774 -0.06643 0.04739 -0.06736 0.04687 -0.06759 C 0.04583 -0.06829 0.04496 -0.06852 0.04392 -0.06898 L 0.04114 -0.07014 C 0.04062 -0.07037 0.0401 -0.07083 0.03975 -0.07083 C 0.03437 -0.07176 0.03715 -0.0713 0.03125 -0.07199 C 0.02743 -0.07176 0.02395 -0.07199 0.02031 -0.07083 C 0.01979 -0.0706 0.01927 -0.07037 0.01892 -0.07014 C 0.01805 -0.06991 0.01736 -0.06991 0.01649 -0.06968 C 0.01527 -0.06921 0.01267 -0.06829 0.01267 -0.06805 C 0.01232 -0.06782 0.01215 -0.06736 0.0118 -0.06713 C 0.01093 -0.06643 0.00816 -0.06597 0.00746 -0.06574 C 0.00347 -0.06389 0.00833 -0.06643 0.0052 -0.06389 C 0.00468 -0.06366 0.00416 -0.06343 0.00364 -0.06319 C 0.0033 -0.06273 0.00277 -0.06227 0.00225 -0.06204 C 0.00173 -0.06157 0.00104 -0.06134 0.00034 -0.06065 C -0.00035 -0.05995 -0.0007 -0.0588 -0.00157 -0.0581 L -0.00295 -0.05694 C -0.00539 -0.05185 -0.00209 -0.0581 -0.00521 -0.0537 C -0.00608 -0.05278 -0.0066 -0.05069 -0.00712 -0.0493 C -0.00868 -0.04583 -0.00851 -0.0463 -0.01007 -0.04421 C -0.01025 -0.04259 -0.01077 -0.04097 -0.01094 -0.03935 C -0.01164 -0.0338 -0.01129 -0.0368 -0.01181 -0.03032 C -0.01181 -0.0169 -0.01181 -0.00347 -0.01146 0.00995 C -0.01129 0.01412 -0.01146 0.01829 -0.01042 0.02199 C -0.0099 0.02407 -0.0099 0.02431 -0.00955 0.02639 C -0.00938 0.02755 -0.0092 0.02847 -0.00903 0.02963 C -0.00886 0.03079 -0.00834 0.03218 -0.00816 0.03333 C -0.00799 0.03403 -0.00747 0.0382 -0.00712 0.03912 C -0.00695 0.03982 -0.0066 0.04028 -0.00625 0.04097 C -0.00608 0.04167 -0.00591 0.04236 -0.00573 0.04282 C -0.00521 0.04468 -0.00434 0.04653 -0.0033 0.04792 C -0.00295 0.04838 -0.00243 0.04861 -0.00191 0.04907 C -0.00157 0.04954 -0.00139 0.05023 -0.00105 0.05046 C 0.00052 0.05139 0.00208 0.05185 0.00364 0.05232 C 0.00503 0.05278 0.00573 0.05347 0.00711 0.0537 C 0.00868 0.05394 0.01059 0.05394 0.01232 0.05417 C 0.01267 0.0544 0.01319 0.05463 0.01371 0.05486 C 0.01493 0.05532 0.01753 0.05579 0.01892 0.05625 C 0.02152 0.05579 0.02239 0.05579 0.02448 0.05486 C 0.02552 0.0544 0.02639 0.0537 0.02743 0.0537 L 0.03159 0.05301 C 0.03385 0.05255 0.03819 0.05162 0.03819 0.05185 C 0.03906 0.05139 0.03975 0.0507 0.04062 0.05046 C 0.04166 0.05 0.04375 0.05 0.04496 0.04907 C 0.04618 0.04838 0.04948 0.04537 0.05017 0.04352 L 0.05052 0.04213 " pathEditMode="relative" rAng="0" ptsTypes="AAAAAAAAAAAAAAAAAAAAAAAAAAAAAAAAAAAAAAAAAAAAAAAAAAAAAAAAAAAAAAAAAAAAAAAA">
                                      <p:cBhvr>
                                        <p:cTn id="21" dur="2750" fill="hold"/>
                                        <p:tgtEl>
                                          <p:spTgt spid="17"/>
                                        </p:tgtEl>
                                        <p:attrNameLst>
                                          <p:attrName>ppt_x</p:attrName>
                                          <p:attrName>ppt_y</p:attrName>
                                        </p:attrNameLst>
                                      </p:cBhvr>
                                      <p:rCtr x="2014" y="-787"/>
                                    </p:animMotion>
                                  </p:childTnLst>
                                </p:cTn>
                              </p:par>
                            </p:childTnLst>
                          </p:cTn>
                        </p:par>
                        <p:par>
                          <p:cTn id="22" fill="hold">
                            <p:stCondLst>
                              <p:cond delay="7250"/>
                            </p:stCondLst>
                            <p:childTnLst>
                              <p:par>
                                <p:cTn id="23" presetID="10" presetClass="exit" presetSubtype="0" fill="hold" nodeType="after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par>
                          <p:cTn id="26" fill="hold">
                            <p:stCondLst>
                              <p:cond delay="7750"/>
                            </p:stCondLst>
                            <p:childTnLst>
                              <p:par>
                                <p:cTn id="27" presetID="10"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par>
                          <p:cTn id="30" fill="hold">
                            <p:stCondLst>
                              <p:cond delay="8250"/>
                            </p:stCondLst>
                            <p:childTnLst>
                              <p:par>
                                <p:cTn id="31" presetID="0" presetClass="path" presetSubtype="0" accel="50000" decel="50000" fill="hold" nodeType="afterEffect">
                                  <p:stCondLst>
                                    <p:cond delay="0"/>
                                  </p:stCondLst>
                                  <p:childTnLst>
                                    <p:animMotion origin="layout" path="M 4.44444E-6 -4.44444E-6 L 4.44444E-6 0.00024 C -0.00139 -0.00023 -0.00278 -0.00046 -0.00417 -0.00069 C -0.00504 -0.00092 -0.00591 -0.00185 -0.00695 -0.00185 L -0.01563 -0.00324 C -0.01615 -0.00347 -0.01667 -0.0037 -0.01702 -0.0037 C -0.02414 -0.00509 -0.02657 -0.00416 -0.03473 -0.0037 C -0.03525 -0.00347 -0.03594 -0.003 -0.03646 -0.00254 C -0.03716 -0.00231 -0.03785 -0.00208 -0.03837 -0.00185 C -0.03889 -0.00185 -0.03924 -0.00162 -0.03976 -0.00138 C -0.04028 -0.00092 -0.04063 -0.00046 -0.04115 -4.44444E-6 C -0.04358 0.00139 -0.04237 -0.00092 -0.04532 0.00301 L -0.04809 0.00672 L -0.04948 0.00857 C -0.05105 0.01459 -0.04862 0.00533 -0.05087 0.01297 C -0.05261 0.01829 -0.05105 0.01482 -0.05278 0.01852 C -0.05296 0.01922 -0.05296 0.02014 -0.05313 0.02084 C -0.0533 0.02153 -0.05348 0.02223 -0.05365 0.02269 L -0.05452 0.02778 C -0.05469 0.03357 -0.05487 0.03959 -0.05504 0.04561 C -0.05504 0.04653 -0.05539 0.04723 -0.05556 0.04815 C -0.05573 0.05 -0.05591 0.05186 -0.05591 0.05371 C -0.05591 0.06829 -0.05591 0.08287 -0.05556 0.09746 C -0.05556 0.09815 -0.05521 0.09862 -0.05504 0.09931 C -0.05226 0.11436 -0.05625 0.09445 -0.05417 0.10417 C -0.05348 0.10718 -0.05382 0.10764 -0.05174 0.11042 C -0.05139 0.11112 -0.05087 0.11181 -0.05035 0.11227 C -0.04948 0.1132 -0.04757 0.11482 -0.04757 0.11505 L -0.03976 0.11968 C -0.03837 0.11991 -0.03698 0.12014 -0.03559 0.12037 C -0.03473 0.12061 -0.03386 0.12107 -0.03282 0.12107 C -0.03091 0.12107 -0.02882 0.12061 -0.02674 0.12037 C -0.02639 0.11991 -0.02587 0.11945 -0.02535 0.11899 C -0.02483 0.11875 -0.02414 0.11875 -0.02362 0.11852 C -0.02309 0.11829 -0.02257 0.11806 -0.02223 0.11783 C -0.01997 0.11598 -0.02136 0.1169 -0.01806 0.11528 L -0.01667 0.11482 C -0.01441 0.11274 -0.0158 0.11366 -0.0125 0.11227 C -0.01198 0.11204 -0.01146 0.11204 -0.01112 0.11158 C -0.00973 0.11042 -0.00938 0.11042 -0.00834 0.10857 C -0.00643 0.10556 -0.00851 0.10787 -0.00591 0.10556 C -0.00452 0.10232 -0.00556 0.10417 -0.00226 0.10116 L -0.00087 0.1 C -0.00053 0.09931 -0.00018 0.09885 4.44444E-6 0.09815 C 0.00034 0.09723 0.00052 0.0963 0.00104 0.09561 C 0.00138 0.09491 0.00191 0.09445 0.00243 0.09375 C 0.00277 0.09329 0.00329 0.0919 0.00329 0.09213 L 0.01111 0.08195 C 0.01128 0.0801 0.01145 0.07825 0.01163 0.07639 C 0.01163 0.07593 0.01197 0.07524 0.01215 0.07454 C 0.01232 0.07292 0.01267 0.0713 0.01302 0.06968 C 0.01319 0.06875 0.01319 0.06806 0.01354 0.06713 L 0.01441 0.06343 L 0.01493 0.06158 C 0.01493 0.06019 0.0151 0.0588 0.01527 0.05741 C 0.01545 0.05672 0.01562 0.05602 0.01579 0.05556 C 0.01614 0.05301 0.01666 0.04815 0.01666 0.04838 C 0.01649 0.04213 0.01649 0.03612 0.01632 0.0301 C 0.01614 0.0294 0.01597 0.02894 0.01579 0.02825 C 0.01545 0.02662 0.01493 0.02338 0.01493 0.02362 C 0.01388 0.01158 0.01406 0.01575 0.01493 -0.00324 C 0.01493 -0.00393 0.01527 -0.00555 0.01527 -0.00532 L 0.01215 0.09931 C 0.01215 0.10232 0.01215 0.1051 0.0125 0.10787 C 0.01302 0.11227 0.01319 0.11088 0.01493 0.11343 C 0.01527 0.11412 0.01545 0.11482 0.01579 0.11528 C 0.01614 0.11621 0.01614 0.11713 0.01666 0.11783 C 0.01822 0.11991 0.01909 0.12014 0.02083 0.12107 C 0.02361 0.12084 0.02638 0.12061 0.02916 0.12037 C 0.02986 0.12014 0.03038 0.12014 0.03107 0.11968 C 0.03177 0.11922 0.03385 0.1169 0.03437 0.11667 C 0.03472 0.11621 0.03576 0.11598 0.03576 0.11621 " pathEditMode="relative" rAng="0" ptsTypes="AAAAAAAAAAAAAAAAAAAAAAAAAAAAAAAAAAAAAAAAAAAAAAAAAAAAAAAAAAAAAAAAAAAAAAAA">
                                      <p:cBhvr>
                                        <p:cTn id="32" dur="3000" fill="hold"/>
                                        <p:tgtEl>
                                          <p:spTgt spid="18"/>
                                        </p:tgtEl>
                                        <p:attrNameLst>
                                          <p:attrName>ppt_x</p:attrName>
                                          <p:attrName>ppt_y</p:attrName>
                                        </p:attrNameLst>
                                      </p:cBhvr>
                                      <p:rCtr x="-1007" y="5764"/>
                                    </p:animMotion>
                                  </p:childTnLst>
                                </p:cTn>
                              </p:par>
                            </p:childTnLst>
                          </p:cTn>
                        </p:par>
                        <p:par>
                          <p:cTn id="33" fill="hold">
                            <p:stCondLst>
                              <p:cond delay="11250"/>
                            </p:stCondLst>
                            <p:childTnLst>
                              <p:par>
                                <p:cTn id="34" presetID="10" presetClass="exit" presetSubtype="0" fill="hold" nodeType="afterEffect">
                                  <p:stCondLst>
                                    <p:cond delay="0"/>
                                  </p:stCondLst>
                                  <p:childTnLst>
                                    <p:animEffect transition="out" filter="fade">
                                      <p:cBhvr>
                                        <p:cTn id="35" dur="500"/>
                                        <p:tgtEl>
                                          <p:spTgt spid="18"/>
                                        </p:tgtEl>
                                      </p:cBhvr>
                                    </p:animEffect>
                                    <p:set>
                                      <p:cBhvr>
                                        <p:cTn id="36" dur="1" fill="hold">
                                          <p:stCondLst>
                                            <p:cond delay="499"/>
                                          </p:stCondLst>
                                        </p:cTn>
                                        <p:tgtEl>
                                          <p:spTgt spid="18"/>
                                        </p:tgtEl>
                                        <p:attrNameLst>
                                          <p:attrName>style.visibility</p:attrName>
                                        </p:attrNameLst>
                                      </p:cBhvr>
                                      <p:to>
                                        <p:strVal val="hidden"/>
                                      </p:to>
                                    </p:set>
                                  </p:childTnLst>
                                </p:cTn>
                              </p:par>
                            </p:childTnLst>
                          </p:cTn>
                        </p:par>
                        <p:par>
                          <p:cTn id="37" fill="hold">
                            <p:stCondLst>
                              <p:cond delay="11750"/>
                            </p:stCondLst>
                            <p:childTnLst>
                              <p:par>
                                <p:cTn id="38" presetID="10" presetClass="entr" presetSubtype="0"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par>
                          <p:cTn id="41" fill="hold">
                            <p:stCondLst>
                              <p:cond delay="12250"/>
                            </p:stCondLst>
                            <p:childTnLst>
                              <p:par>
                                <p:cTn id="42" presetID="0" presetClass="path" presetSubtype="0" accel="50000" decel="50000" fill="hold" nodeType="afterEffect">
                                  <p:stCondLst>
                                    <p:cond delay="0"/>
                                  </p:stCondLst>
                                  <p:childTnLst>
                                    <p:animMotion origin="layout" path="M -2.77778E-7 -4.81481E-6 L -2.77778E-7 0.00024 C -0.00069 -0.00115 -0.00121 -0.00231 -0.00191 -0.00347 C -0.00295 -0.00532 -0.00382 -0.00578 -0.00538 -0.00717 C -0.0066 -0.00833 -0.00694 -0.00879 -0.00868 -0.00902 C -0.01007 -0.00949 -0.01163 -0.00972 -0.01285 -0.01018 C -0.01285 -0.00995 -0.01667 -0.01134 -0.01753 -0.01157 L -0.0191 -0.01203 C -0.02431 -0.01203 -0.02951 -0.01203 -0.03472 -0.01157 C -0.03785 -0.01134 -0.03698 -0.01064 -0.03924 -0.00972 C -0.03976 -0.00925 -0.04028 -0.00925 -0.0408 -0.00902 C -0.04132 -0.00879 -0.04167 -0.00833 -0.04219 -0.0081 C -0.04306 -0.00763 -0.04375 -0.00763 -0.04462 -0.00717 C -0.04514 -0.00671 -0.04549 -0.00625 -0.04601 -0.00601 C -0.04687 -0.00555 -0.04774 -0.00555 -0.04844 -0.00509 C -0.04878 -0.00462 -0.04913 -0.00439 -0.04948 -0.00393 C -0.04983 -0.00347 -0.05017 -0.003 -0.05069 -0.00254 C -0.05104 -0.00208 -0.05174 -0.00185 -0.05208 -0.00138 C -0.05243 -0.00092 -0.0526 -0.00046 -0.05295 -4.81481E-6 C -0.0533 0.00047 -0.05382 0.00047 -0.05399 0.00116 C -0.05434 0.00163 -0.05434 0.00232 -0.05451 0.00301 C -0.05451 0.00371 -0.05469 0.00417 -0.05486 0.00463 C -0.05469 0.01135 -0.05469 0.01806 -0.05451 0.025 C -0.05434 0.02616 -0.05434 0.02755 -0.05399 0.02894 C -0.05382 0.0301 -0.05295 0.03102 -0.05208 0.03149 C -0.05174 0.03172 -0.05139 0.03172 -0.05104 0.03195 C -0.05035 0.03241 -0.04983 0.03264 -0.04913 0.03311 C -0.04878 0.03311 -0.04826 0.03334 -0.04792 0.03357 C -0.04462 0.03542 -0.04792 0.0338 -0.04531 0.03496 C -0.04496 0.03565 -0.04444 0.03612 -0.0441 0.03658 C -0.04392 0.03704 -0.04375 0.03774 -0.0434 0.0382 C -0.04271 0.03913 -0.04201 0.03913 -0.04115 0.03959 C -0.0408 0.04005 -0.04045 0.04075 -0.03993 0.04121 C -0.03906 0.04167 -0.03698 0.04213 -0.03698 0.04237 C -0.03663 0.0426 -0.03628 0.04283 -0.03576 0.04306 C -0.03212 0.04514 -0.03663 0.04167 -0.03229 0.04468 C -0.03108 0.04561 -0.02986 0.04676 -0.02847 0.04769 C -0.02812 0.04815 -0.0276 0.04838 -0.02708 0.04885 C -0.02674 0.04908 -0.02621 0.04908 -0.02587 0.04931 C -0.02552 0.04954 -0.02517 0.05 -0.02465 0.05024 C -0.02431 0.05047 -0.02396 0.05047 -0.02361 0.0507 C -0.02326 0.05116 -0.02292 0.05163 -0.0224 0.05186 C -0.02118 0.05255 -0.01996 0.05301 -0.01858 0.05325 C -0.01806 0.05371 -0.01753 0.05394 -0.01719 0.0544 C -0.01667 0.05463 -0.01632 0.0551 -0.01597 0.05533 C -0.01528 0.05579 -0.01371 0.05649 -0.01371 0.05672 C -0.01267 0.05788 -0.01267 0.05811 -0.01146 0.0588 C -0.01094 0.05926 -0.01024 0.0595 -0.0099 0.05996 C -0.00903 0.06088 -0.00851 0.06204 -0.00764 0.06297 C -0.00382 0.0669 -0.00851 0.06181 -0.00451 0.06644 C -0.00382 0.06737 -0.00278 0.06829 -0.00191 0.06899 C -0.00017 0.07246 -0.00069 0.07084 -2.77778E-7 0.07362 C 0.00017 0.07709 0.00017 0.08033 0.00035 0.0838 C 0.00052 0.08426 0.00087 0.08473 0.00087 0.08519 C 0.00087 0.08704 0.00069 0.08866 0.00035 0.09028 C -0.00017 0.09399 -0.00017 0.0926 -0.00104 0.09491 C -0.00312 0.09977 -0.00156 0.09815 -0.00382 0.1 C -0.00434 0.10116 -0.00469 0.10209 -0.00573 0.10301 C -0.00608 0.10348 -0.00677 0.10371 -0.00729 0.10417 C -0.01042 0.10672 -0.00833 0.10556 -0.01059 0.10672 C -0.01441 0.11019 -0.01042 0.10672 -0.01337 0.10857 C -0.01371 0.10903 -0.01406 0.1095 -0.01441 0.10973 C -0.0151 0.10996 -0.0158 0.10996 -0.01632 0.11019 C -0.01719 0.11042 -0.01788 0.11088 -0.01858 0.11112 L -0.02014 0.11181 C -0.02517 0.11158 -0.03038 0.11158 -0.03542 0.11112 C -0.03576 0.11112 -0.03611 0.11088 -0.03663 0.11065 C -0.03785 0.11019 -0.04028 0.10973 -0.04028 0.10996 C -0.0408 0.10926 -0.04115 0.10903 -0.04149 0.10857 C -0.04219 0.10834 -0.04358 0.10788 -0.0441 0.10764 C -0.04687 0.10672 -0.0441 0.10718 -0.04913 0.10602 C -0.05121 0.10579 -0.05156 0.10579 -0.0533 0.1051 C -0.05365 0.10487 -0.05417 0.10487 -0.05451 0.10463 C -0.05712 0.10278 -0.05382 0.1044 -0.05712 0.10255 C -0.05781 0.10209 -0.05937 0.10163 -0.05937 0.10186 C -0.05972 0.10116 -0.06024 0.10093 -0.06059 0.10047 C -0.06076 0.1 -0.06059 0.09931 -0.06094 0.09908 C -0.06128 0.09862 -0.06198 0.09792 -0.06198 0.09815 " pathEditMode="relative" rAng="0" ptsTypes="AAAAAAAAAAAAAAAAAAAAAAAAAAAAAAAAAAAAAAAAAAAAAAAAAAAAAAAAAAAAAAAAAAAAAAAAAAAAAA">
                                      <p:cBhvr>
                                        <p:cTn id="43" dur="2750" fill="hold"/>
                                        <p:tgtEl>
                                          <p:spTgt spid="19"/>
                                        </p:tgtEl>
                                        <p:attrNameLst>
                                          <p:attrName>ppt_x</p:attrName>
                                          <p:attrName>ppt_y</p:attrName>
                                        </p:attrNameLst>
                                      </p:cBhvr>
                                      <p:rCtr x="-3056" y="4977"/>
                                    </p:animMotion>
                                  </p:childTnLst>
                                </p:cTn>
                              </p:par>
                            </p:childTnLst>
                          </p:cTn>
                        </p:par>
                        <p:par>
                          <p:cTn id="44" fill="hold">
                            <p:stCondLst>
                              <p:cond delay="15000"/>
                            </p:stCondLst>
                            <p:childTnLst>
                              <p:par>
                                <p:cTn id="45" presetID="10" presetClass="exit" presetSubtype="0" fill="hold" nodeType="afterEffect">
                                  <p:stCondLst>
                                    <p:cond delay="0"/>
                                  </p:stCondLst>
                                  <p:childTnLst>
                                    <p:animEffect transition="out" filter="fade">
                                      <p:cBhvr>
                                        <p:cTn id="46" dur="500"/>
                                        <p:tgtEl>
                                          <p:spTgt spid="19"/>
                                        </p:tgtEl>
                                      </p:cBhvr>
                                    </p:animEffect>
                                    <p:set>
                                      <p:cBhvr>
                                        <p:cTn id="47" dur="1" fill="hold">
                                          <p:stCondLst>
                                            <p:cond delay="499"/>
                                          </p:stCondLst>
                                        </p:cTn>
                                        <p:tgtEl>
                                          <p:spTgt spid="19"/>
                                        </p:tgtEl>
                                        <p:attrNameLst>
                                          <p:attrName>style.visibility</p:attrName>
                                        </p:attrNameLst>
                                      </p:cBhvr>
                                      <p:to>
                                        <p:strVal val="hidden"/>
                                      </p:to>
                                    </p:set>
                                  </p:childTnLst>
                                </p:cTn>
                              </p:par>
                            </p:childTnLst>
                          </p:cTn>
                        </p:par>
                        <p:par>
                          <p:cTn id="48" fill="hold">
                            <p:stCondLst>
                              <p:cond delay="15500"/>
                            </p:stCondLst>
                            <p:childTnLst>
                              <p:par>
                                <p:cTn id="49" presetID="10" presetClass="entr" presetSubtype="0"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16000"/>
                            </p:stCondLst>
                            <p:childTnLst>
                              <p:par>
                                <p:cTn id="53" presetID="0" presetClass="path" presetSubtype="0" accel="50000" decel="50000" fill="hold" nodeType="afterEffect">
                                  <p:stCondLst>
                                    <p:cond delay="0"/>
                                  </p:stCondLst>
                                  <p:childTnLst>
                                    <p:animMotion origin="layout" path="M 4.44444E-6 2.96296E-6 L -0.00087 0.09745 L 0.00364 0.12106 L 0.02309 0.12731 L 0.04444 0.11481 L 0.06927 0.08518 L 0.07118 0.00486 L 0.0684 0.11481 L 0.07673 0.12477 L 0.09253 0.12222 " pathEditMode="relative" rAng="0" ptsTypes="AAAAAAAAAA">
                                      <p:cBhvr>
                                        <p:cTn id="54" dur="2000" fill="hold"/>
                                        <p:tgtEl>
                                          <p:spTgt spid="20"/>
                                        </p:tgtEl>
                                        <p:attrNameLst>
                                          <p:attrName>ppt_x</p:attrName>
                                          <p:attrName>ppt_y</p:attrName>
                                        </p:attrNameLst>
                                      </p:cBhvr>
                                      <p:rCtr x="4583" y="6366"/>
                                    </p:animMotion>
                                  </p:childTnLst>
                                </p:cTn>
                              </p:par>
                            </p:childTnLst>
                          </p:cTn>
                        </p:par>
                        <p:par>
                          <p:cTn id="55" fill="hold">
                            <p:stCondLst>
                              <p:cond delay="18000"/>
                            </p:stCondLst>
                            <p:childTnLst>
                              <p:par>
                                <p:cTn id="56" presetID="10" presetClass="exit" presetSubtype="0" fill="hold" nodeType="afterEffect">
                                  <p:stCondLst>
                                    <p:cond delay="0"/>
                                  </p:stCondLst>
                                  <p:childTnLst>
                                    <p:animEffect transition="out" filter="fade">
                                      <p:cBhvr>
                                        <p:cTn id="57" dur="500"/>
                                        <p:tgtEl>
                                          <p:spTgt spid="20"/>
                                        </p:tgtEl>
                                      </p:cBhvr>
                                    </p:animEffect>
                                    <p:set>
                                      <p:cBhvr>
                                        <p:cTn id="58" dur="1" fill="hold">
                                          <p:stCondLst>
                                            <p:cond delay="499"/>
                                          </p:stCondLst>
                                        </p:cTn>
                                        <p:tgtEl>
                                          <p:spTgt spid="20"/>
                                        </p:tgtEl>
                                        <p:attrNameLst>
                                          <p:attrName>style.visibility</p:attrName>
                                        </p:attrNameLst>
                                      </p:cBhvr>
                                      <p:to>
                                        <p:strVal val="hidden"/>
                                      </p:to>
                                    </p:set>
                                  </p:childTnLst>
                                </p:cTn>
                              </p:par>
                            </p:childTnLst>
                          </p:cTn>
                        </p:par>
                        <p:par>
                          <p:cTn id="59" fill="hold">
                            <p:stCondLst>
                              <p:cond delay="18500"/>
                            </p:stCondLst>
                            <p:childTnLst>
                              <p:par>
                                <p:cTn id="60" presetID="10"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par>
                          <p:cTn id="63" fill="hold">
                            <p:stCondLst>
                              <p:cond delay="19000"/>
                            </p:stCondLst>
                            <p:childTnLst>
                              <p:par>
                                <p:cTn id="64" presetID="0" presetClass="path" presetSubtype="0" accel="50000" decel="50000" fill="hold" nodeType="afterEffect">
                                  <p:stCondLst>
                                    <p:cond delay="0"/>
                                  </p:stCondLst>
                                  <p:childTnLst>
                                    <p:animMotion origin="layout" path="M -0.00035 0.00023 L -0.00035 0.11528 L 0.00417 0.03357 C 0.00538 0.03033 0.00677 0.02709 0.00799 0.02361 C 0.00938 0.01945 0.0092 0.01574 0.01163 0.0125 C 0.0125 0.01158 0.01354 0.01111 0.01441 0.01019 C 0.01511 0.00926 0.01545 0.0081 0.01632 0.00764 C 0.01979 0.00556 0.02361 0.0044 0.02743 0.00278 C 0.0283 0.00232 0.02934 0.00209 0.03021 0.00139 C 0.03264 -0.00069 0.03351 -0.00208 0.03663 -0.00231 C 0.04219 -0.00254 0.04774 -0.00231 0.05347 -0.00231 " pathEditMode="relative" rAng="0" ptsTypes="AAAAAAAAAAA">
                                      <p:cBhvr>
                                        <p:cTn id="65" dur="2750" fill="hold"/>
                                        <p:tgtEl>
                                          <p:spTgt spid="21"/>
                                        </p:tgtEl>
                                        <p:attrNameLst>
                                          <p:attrName>ppt_x</p:attrName>
                                          <p:attrName>ppt_y</p:attrName>
                                        </p:attrNameLst>
                                      </p:cBhvr>
                                      <p:rCtr x="2691" y="5602"/>
                                    </p:animMotion>
                                  </p:childTnLst>
                                </p:cTn>
                              </p:par>
                            </p:childTnLst>
                          </p:cTn>
                        </p:par>
                        <p:par>
                          <p:cTn id="66" fill="hold">
                            <p:stCondLst>
                              <p:cond delay="21750"/>
                            </p:stCondLst>
                            <p:childTnLst>
                              <p:par>
                                <p:cTn id="67" presetID="10" presetClass="exit" presetSubtype="0" fill="hold" nodeType="afterEffect">
                                  <p:stCondLst>
                                    <p:cond delay="0"/>
                                  </p:stCondLst>
                                  <p:childTnLst>
                                    <p:animEffect transition="out" filter="fade">
                                      <p:cBhvr>
                                        <p:cTn id="68" dur="500"/>
                                        <p:tgtEl>
                                          <p:spTgt spid="21"/>
                                        </p:tgtEl>
                                      </p:cBhvr>
                                    </p:animEffect>
                                    <p:set>
                                      <p:cBhvr>
                                        <p:cTn id="69" dur="1" fill="hold">
                                          <p:stCondLst>
                                            <p:cond delay="499"/>
                                          </p:stCondLst>
                                        </p:cTn>
                                        <p:tgtEl>
                                          <p:spTgt spid="21"/>
                                        </p:tgtEl>
                                        <p:attrNameLst>
                                          <p:attrName>style.visibility</p:attrName>
                                        </p:attrNameLst>
                                      </p:cBhvr>
                                      <p:to>
                                        <p:strVal val="hidden"/>
                                      </p:to>
                                    </p:set>
                                  </p:childTnLst>
                                </p:cTn>
                              </p:par>
                            </p:childTnLst>
                          </p:cTn>
                        </p:par>
                        <p:par>
                          <p:cTn id="70" fill="hold">
                            <p:stCondLst>
                              <p:cond delay="22250"/>
                            </p:stCondLst>
                            <p:childTnLst>
                              <p:par>
                                <p:cTn id="71" presetID="10" presetClass="entr" presetSubtype="0" fill="hold"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childTnLst>
                                </p:cTn>
                              </p:par>
                            </p:childTnLst>
                          </p:cTn>
                        </p:par>
                        <p:par>
                          <p:cTn id="74" fill="hold">
                            <p:stCondLst>
                              <p:cond delay="22750"/>
                            </p:stCondLst>
                            <p:childTnLst>
                              <p:par>
                                <p:cTn id="75" presetID="0" presetClass="path" presetSubtype="0" accel="50000" decel="50000" fill="hold" nodeType="afterEffect">
                                  <p:stCondLst>
                                    <p:cond delay="0"/>
                                  </p:stCondLst>
                                  <p:childTnLst>
                                    <p:animMotion origin="layout" path="M 1.66667E-6 -2.22222E-6 L 1.66667E-6 0.00023 C 0.00712 -0.00116 0.00156 -0.00023 0.00712 -0.00139 C 0.00816 -0.00162 0.0092 -0.00162 0.01042 -0.00208 C 0.01198 -0.00231 0.01354 -0.00254 0.0151 -0.00324 C 0.01597 -0.0037 0.01701 -0.0044 0.01788 -0.0044 L 0.0217 -0.00509 L 0.02604 -0.00694 C 0.02639 -0.00717 0.02691 -0.00764 0.02743 -0.00764 C 0.0283 -0.00787 0.03021 -0.00833 0.03125 -0.00903 C 0.0316 -0.00926 0.03212 -0.00995 0.03264 -0.01018 C 0.03316 -0.01065 0.03385 -0.01065 0.03455 -0.01088 C 0.03489 -0.01111 0.03542 -0.01134 0.03594 -0.01157 C 0.0368 -0.01227 0.03767 -0.01342 0.03871 -0.01389 C 0.03923 -0.01412 0.03976 -0.01435 0.0401 -0.01458 C 0.04444 -0.01782 0.04167 -0.01597 0.04444 -0.01898 C 0.04479 -0.01944 0.04548 -0.01991 0.04583 -0.02037 C 0.04653 -0.02106 0.04774 -0.02291 0.04774 -0.02268 C 0.04792 -0.02361 0.04792 -0.02453 0.04826 -0.02546 C 0.04982 -0.03032 0.04861 -0.0243 0.04965 -0.02916 C 0.05 -0.03078 0.05035 -0.03241 0.05052 -0.03426 C 0.05087 -0.0368 0.05104 -0.03935 0.05156 -0.0419 C 0.05156 -0.04236 0.05191 -0.04305 0.05208 -0.04375 C 0.05191 -0.04884 0.05191 -0.0537 0.05156 -0.05879 C 0.05139 -0.06018 0.05052 -0.06319 0.04965 -0.06458 C 0.0493 -0.06504 0.04861 -0.06528 0.04826 -0.06574 C 0.04774 -0.06643 0.04739 -0.06736 0.04687 -0.06759 C 0.04583 -0.06828 0.04496 -0.06852 0.04392 -0.06898 L 0.04114 -0.07014 C 0.04062 -0.07037 0.0401 -0.07083 0.03976 -0.07083 C 0.03437 -0.07176 0.03715 -0.07129 0.03125 -0.07199 C 0.02743 -0.07176 0.02396 -0.07199 0.02031 -0.07083 C 0.01979 -0.0706 0.01927 -0.07037 0.01892 -0.07014 C 0.01805 -0.06991 0.01736 -0.06991 0.01649 -0.06967 C 0.01528 -0.06921 0.01267 -0.06828 0.01267 -0.06805 C 0.01232 -0.06782 0.01215 -0.06736 0.0118 -0.06713 C 0.01094 -0.06643 0.00816 -0.06597 0.00746 -0.06574 C 0.00347 -0.06389 0.00833 -0.06643 0.00521 -0.06389 C 0.00469 -0.06366 0.00417 -0.06342 0.00364 -0.06319 C 0.0033 -0.06273 0.00278 -0.06227 0.00226 -0.06203 C 0.00173 -0.06157 0.00104 -0.06134 0.00035 -0.06065 C -0.00035 -0.05995 -0.0007 -0.05879 -0.00156 -0.0581 L -0.00295 -0.05694 C -0.00538 -0.05185 -0.00208 -0.0581 -0.00521 -0.0537 C -0.00608 -0.05278 -0.0066 -0.05069 -0.00712 -0.0493 C -0.00868 -0.04583 -0.00851 -0.04629 -0.01007 -0.04421 C -0.01024 -0.04259 -0.01077 -0.04097 -0.01094 -0.03935 C -0.01163 -0.03379 -0.01129 -0.0368 -0.01181 -0.03032 C -0.01181 -0.0169 -0.01181 -0.00347 -0.01146 0.00996 C -0.01129 0.01412 -0.01146 0.01829 -0.01042 0.02199 C -0.0099 0.02408 -0.0099 0.02431 -0.00955 0.02639 C -0.00938 0.02755 -0.0092 0.02847 -0.00903 0.02963 C -0.00886 0.03079 -0.00833 0.03218 -0.00816 0.03334 C -0.00799 0.03403 -0.00747 0.0382 -0.00712 0.03912 C -0.00695 0.03982 -0.0066 0.04028 -0.00625 0.04097 C -0.00608 0.04167 -0.0059 0.04236 -0.00573 0.04283 C -0.00521 0.04468 -0.00434 0.04653 -0.0033 0.04792 C -0.00295 0.04838 -0.00243 0.04861 -0.00191 0.04908 C -0.00156 0.04954 -0.00139 0.05023 -0.00104 0.05047 C 0.00052 0.05139 0.00208 0.05185 0.00364 0.05232 C 0.00503 0.05278 0.00573 0.05347 0.00712 0.05371 C 0.00868 0.05394 0.01059 0.05394 0.01232 0.05417 C 0.01267 0.0544 0.01319 0.05463 0.01371 0.05486 C 0.01493 0.05533 0.01753 0.05579 0.01892 0.05625 C 0.02153 0.05579 0.02239 0.05579 0.02448 0.05486 C 0.02552 0.0544 0.02639 0.05371 0.02743 0.05371 L 0.0316 0.05301 C 0.03385 0.05255 0.03819 0.05162 0.03819 0.05185 C 0.03906 0.05139 0.03976 0.0507 0.04062 0.05047 C 0.04167 0.05 0.04375 0.05 0.04496 0.04908 C 0.04618 0.04838 0.04948 0.04537 0.05017 0.04352 L 0.05052 0.04213 " pathEditMode="relative" rAng="0" ptsTypes="AAAAAAAAAAAAAAAAAAAAAAAAAAAAAAAAAAAAAAAAAAAAAAAAAAAAAAAAAAAAAAAAAAAAAAAA">
                                      <p:cBhvr>
                                        <p:cTn id="76" dur="2750" fill="hold"/>
                                        <p:tgtEl>
                                          <p:spTgt spid="22"/>
                                        </p:tgtEl>
                                        <p:attrNameLst>
                                          <p:attrName>ppt_x</p:attrName>
                                          <p:attrName>ppt_y</p:attrName>
                                        </p:attrNameLst>
                                      </p:cBhvr>
                                      <p:rCtr x="2014" y="-787"/>
                                    </p:animMotion>
                                  </p:childTnLst>
                                </p:cTn>
                              </p:par>
                            </p:childTnLst>
                          </p:cTn>
                        </p:par>
                        <p:par>
                          <p:cTn id="77" fill="hold">
                            <p:stCondLst>
                              <p:cond delay="25500"/>
                            </p:stCondLst>
                            <p:childTnLst>
                              <p:par>
                                <p:cTn id="78" presetID="10" presetClass="exit" presetSubtype="0" fill="hold" nodeType="afterEffect">
                                  <p:stCondLst>
                                    <p:cond delay="0"/>
                                  </p:stCondLst>
                                  <p:childTnLst>
                                    <p:animEffect transition="out" filter="fade">
                                      <p:cBhvr>
                                        <p:cTn id="79" dur="500"/>
                                        <p:tgtEl>
                                          <p:spTgt spid="22"/>
                                        </p:tgtEl>
                                      </p:cBhvr>
                                    </p:animEffect>
                                    <p:set>
                                      <p:cBhvr>
                                        <p:cTn id="80"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020050" y="227397"/>
            <a:ext cx="1123947" cy="504056"/>
            <a:chOff x="8020930" y="1700808"/>
            <a:chExt cx="1159582" cy="504056"/>
          </a:xfrm>
          <a:solidFill>
            <a:schemeClr val="accent6"/>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Teach</a:t>
              </a:r>
            </a:p>
          </p:txBody>
        </p:sp>
      </p:grpSp>
      <p:grpSp>
        <p:nvGrpSpPr>
          <p:cNvPr id="11" name="Write Action"/>
          <p:cNvGrpSpPr>
            <a:grpSpLocks/>
          </p:cNvGrpSpPr>
          <p:nvPr/>
        </p:nvGrpSpPr>
        <p:grpSpPr bwMode="auto">
          <a:xfrm>
            <a:off x="6915150" y="5516563"/>
            <a:ext cx="1544638" cy="720725"/>
            <a:chOff x="6914614" y="5517232"/>
            <a:chExt cx="1545818" cy="720080"/>
          </a:xfrm>
        </p:grpSpPr>
        <p:grpSp>
          <p:nvGrpSpPr>
            <p:cNvPr id="12" name="Write action"/>
            <p:cNvGrpSpPr>
              <a:grpSpLocks/>
            </p:cNvGrpSpPr>
            <p:nvPr/>
          </p:nvGrpSpPr>
          <p:grpSpPr bwMode="auto">
            <a:xfrm>
              <a:off x="6914614" y="5517232"/>
              <a:ext cx="1545818" cy="720080"/>
              <a:chOff x="6914614" y="5517232"/>
              <a:chExt cx="1545818" cy="720080"/>
            </a:xfrm>
          </p:grpSpPr>
          <p:sp>
            <p:nvSpPr>
              <p:cNvPr id="14" name="Rectangle: Rounded Corners 12">
                <a:extLst>
                  <a:ext uri="{FF2B5EF4-FFF2-40B4-BE49-F238E27FC236}">
                    <a16:creationId xmlns:a16="http://schemas.microsoft.com/office/drawing/2014/main" xmlns="" id="{602A076B-8F29-4165-A4BA-BDAB268982F1}"/>
                  </a:ext>
                </a:extLst>
              </p:cNvPr>
              <p:cNvSpPr/>
              <p:nvPr/>
            </p:nvSpPr>
            <p:spPr>
              <a:xfrm>
                <a:off x="6914614" y="5650463"/>
                <a:ext cx="1099389" cy="432999"/>
              </a:xfrm>
              <a:prstGeom prst="roundRect">
                <a:avLst>
                  <a:gd name="adj" fmla="val 50000"/>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latin typeface="Twinkl SemiBold" pitchFamily="2" charset="0"/>
                  </a:rPr>
                  <a:t>Play</a:t>
                </a:r>
              </a:p>
            </p:txBody>
          </p:sp>
          <p:sp>
            <p:nvSpPr>
              <p:cNvPr id="15" name="Oval 14">
                <a:extLst>
                  <a:ext uri="{FF2B5EF4-FFF2-40B4-BE49-F238E27FC236}">
                    <a16:creationId xmlns:a16="http://schemas.microsoft.com/office/drawing/2014/main" xmlns="" id="{8AACD1DB-F3E2-48FF-A4D2-1D79EC5D1DD8}"/>
                  </a:ext>
                </a:extLst>
              </p:cNvPr>
              <p:cNvSpPr/>
              <p:nvPr/>
            </p:nvSpPr>
            <p:spPr>
              <a:xfrm>
                <a:off x="7740745" y="5517232"/>
                <a:ext cx="719687" cy="720080"/>
              </a:xfrm>
              <a:prstGeom prst="ellipse">
                <a:avLst/>
              </a:prstGeom>
              <a:solidFill>
                <a:schemeClr val="bg1"/>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pic>
          <p:nvPicPr>
            <p:cNvPr id="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56376" y="5517232"/>
              <a:ext cx="504056" cy="50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Rectangle 22"/>
          <p:cNvSpPr/>
          <p:nvPr/>
        </p:nvSpPr>
        <p:spPr>
          <a:xfrm>
            <a:off x="2435839" y="2105561"/>
            <a:ext cx="4272323" cy="2646878"/>
          </a:xfrm>
          <a:prstGeom prst="rect">
            <a:avLst/>
          </a:prstGeom>
        </p:spPr>
        <p:txBody>
          <a:bodyPr wrap="none">
            <a:spAutoFit/>
          </a:bodyPr>
          <a:lstStyle/>
          <a:p>
            <a:r>
              <a:rPr lang="en-GB" sz="16600" dirty="0">
                <a:ln w="28575">
                  <a:solidFill>
                    <a:schemeClr val="tx1"/>
                  </a:solidFill>
                </a:ln>
                <a:solidFill>
                  <a:schemeClr val="bg1"/>
                </a:solidFill>
                <a:latin typeface="Twinkl SemiBold" pitchFamily="2" charset="0"/>
              </a:rPr>
              <a:t>Asia</a:t>
            </a:r>
            <a:endParaRPr lang="en-GB" sz="16600" dirty="0"/>
          </a:p>
        </p:txBody>
      </p:sp>
      <p:pic>
        <p:nvPicPr>
          <p:cNvPr id="24" name="Picture 23">
            <a:extLst>
              <a:ext uri="{FF2B5EF4-FFF2-40B4-BE49-F238E27FC236}">
                <a16:creationId xmlns:a16="http://schemas.microsoft.com/office/drawing/2014/main" xmlns="" id="{0E785518-25B0-4FF0-A32D-3D5F61D86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5429" y="3385657"/>
            <a:ext cx="710150" cy="707937"/>
          </a:xfrm>
          <a:prstGeom prst="rect">
            <a:avLst/>
          </a:prstGeom>
        </p:spPr>
      </p:pic>
      <p:pic>
        <p:nvPicPr>
          <p:cNvPr id="16" name="Picture 15">
            <a:extLst>
              <a:ext uri="{FF2B5EF4-FFF2-40B4-BE49-F238E27FC236}">
                <a16:creationId xmlns:a16="http://schemas.microsoft.com/office/drawing/2014/main" xmlns="" id="{0E785518-25B0-4FF0-A32D-3D5F61D86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2429" y="3063923"/>
            <a:ext cx="710150" cy="707937"/>
          </a:xfrm>
          <a:prstGeom prst="rect">
            <a:avLst/>
          </a:prstGeom>
        </p:spPr>
      </p:pic>
      <p:pic>
        <p:nvPicPr>
          <p:cNvPr id="17" name="Picture 16">
            <a:extLst>
              <a:ext uri="{FF2B5EF4-FFF2-40B4-BE49-F238E27FC236}">
                <a16:creationId xmlns:a16="http://schemas.microsoft.com/office/drawing/2014/main" xmlns="" id="{0E785518-25B0-4FF0-A32D-3D5F61D86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1047" y="2608907"/>
            <a:ext cx="710150" cy="707937"/>
          </a:xfrm>
          <a:prstGeom prst="rect">
            <a:avLst/>
          </a:prstGeom>
        </p:spPr>
      </p:pic>
      <p:pic>
        <p:nvPicPr>
          <p:cNvPr id="18" name="Picture 17">
            <a:extLst>
              <a:ext uri="{FF2B5EF4-FFF2-40B4-BE49-F238E27FC236}">
                <a16:creationId xmlns:a16="http://schemas.microsoft.com/office/drawing/2014/main" xmlns="" id="{0E785518-25B0-4FF0-A32D-3D5F61D86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2373" y="2149635"/>
            <a:ext cx="710150" cy="707937"/>
          </a:xfrm>
          <a:prstGeom prst="rect">
            <a:avLst/>
          </a:prstGeom>
        </p:spPr>
      </p:pic>
      <p:pic>
        <p:nvPicPr>
          <p:cNvPr id="19" name="Picture 18">
            <a:extLst>
              <a:ext uri="{FF2B5EF4-FFF2-40B4-BE49-F238E27FC236}">
                <a16:creationId xmlns:a16="http://schemas.microsoft.com/office/drawing/2014/main" xmlns="" id="{0E785518-25B0-4FF0-A32D-3D5F61D86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5907" y="2545853"/>
            <a:ext cx="710150" cy="707937"/>
          </a:xfrm>
          <a:prstGeom prst="rect">
            <a:avLst/>
          </a:prstGeom>
        </p:spPr>
      </p:pic>
      <p:pic>
        <p:nvPicPr>
          <p:cNvPr id="20" name="Picture 19">
            <a:extLst>
              <a:ext uri="{FF2B5EF4-FFF2-40B4-BE49-F238E27FC236}">
                <a16:creationId xmlns:a16="http://schemas.microsoft.com/office/drawing/2014/main" xmlns="" id="{0E785518-25B0-4FF0-A32D-3D5F61D86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4430" y="2581323"/>
            <a:ext cx="710150" cy="707937"/>
          </a:xfrm>
          <a:prstGeom prst="rect">
            <a:avLst/>
          </a:prstGeom>
        </p:spPr>
      </p:pic>
    </p:spTree>
    <p:extLst>
      <p:ext uri="{BB962C8B-B14F-4D97-AF65-F5344CB8AC3E}">
        <p14:creationId xmlns:p14="http://schemas.microsoft.com/office/powerpoint/2010/main" val="7738638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6.11111E-6 3.7037E-7 L -6.11111E-6 3.7037E-7 L 0.05086 -0.17523 L 0.06284 -0.17523 L 0.10642 0.00255 " pathEditMode="relative" ptsTypes="AAAAA">
                                      <p:cBhvr>
                                        <p:cTn id="10" dur="2000" fill="hold"/>
                                        <p:tgtEl>
                                          <p:spTgt spid="24"/>
                                        </p:tgtEl>
                                        <p:attrNameLst>
                                          <p:attrName>ppt_x</p:attrName>
                                          <p:attrName>ppt_y</p:attrName>
                                        </p:attrNameLst>
                                      </p:cBhvr>
                                    </p:animMotion>
                                  </p:childTnLst>
                                </p:cTn>
                              </p:par>
                            </p:childTnLst>
                          </p:cTn>
                        </p:par>
                        <p:par>
                          <p:cTn id="11" fill="hold">
                            <p:stCondLst>
                              <p:cond delay="2500"/>
                            </p:stCondLst>
                            <p:childTnLst>
                              <p:par>
                                <p:cTn id="12" presetID="10" presetClass="exit" presetSubtype="0" fill="hold" nodeType="afterEffect">
                                  <p:stCondLst>
                                    <p:cond delay="0"/>
                                  </p:stCondLst>
                                  <p:childTnLst>
                                    <p:animEffect transition="out" filter="fade">
                                      <p:cBhvr>
                                        <p:cTn id="13" dur="500"/>
                                        <p:tgtEl>
                                          <p:spTgt spid="24"/>
                                        </p:tgtEl>
                                      </p:cBhvr>
                                    </p:animEffect>
                                    <p:set>
                                      <p:cBhvr>
                                        <p:cTn id="14" dur="1" fill="hold">
                                          <p:stCondLst>
                                            <p:cond delay="499"/>
                                          </p:stCondLst>
                                        </p:cTn>
                                        <p:tgtEl>
                                          <p:spTgt spid="24"/>
                                        </p:tgtEl>
                                        <p:attrNameLst>
                                          <p:attrName>style.visibility</p:attrName>
                                        </p:attrNameLst>
                                      </p:cBhvr>
                                      <p:to>
                                        <p:strVal val="hidden"/>
                                      </p:to>
                                    </p:se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par>
                          <p:cTn id="19" fill="hold">
                            <p:stCondLst>
                              <p:cond delay="3500"/>
                            </p:stCondLst>
                            <p:childTnLst>
                              <p:par>
                                <p:cTn id="20" presetID="0" presetClass="path" presetSubtype="0" accel="50000" decel="50000" fill="hold" nodeType="afterEffect">
                                  <p:stCondLst>
                                    <p:cond delay="0"/>
                                  </p:stCondLst>
                                  <p:childTnLst>
                                    <p:animMotion origin="layout" path="M -3.88889E-6 -4.81481E-6 L -3.88889E-6 -4.81481E-6 C 0.01042 -0.00162 0.00538 -0.00138 0.01476 -0.00138 L 0.075 -0.0037 " pathEditMode="relative" ptsTypes="AAAA">
                                      <p:cBhvr>
                                        <p:cTn id="21" dur="2000" fill="hold"/>
                                        <p:tgtEl>
                                          <p:spTgt spid="16"/>
                                        </p:tgtEl>
                                        <p:attrNameLst>
                                          <p:attrName>ppt_x</p:attrName>
                                          <p:attrName>ppt_y</p:attrName>
                                        </p:attrNameLst>
                                      </p:cBhvr>
                                    </p:animMotion>
                                  </p:childTnLst>
                                </p:cTn>
                              </p:par>
                            </p:childTnLst>
                          </p:cTn>
                        </p:par>
                        <p:par>
                          <p:cTn id="22" fill="hold">
                            <p:stCondLst>
                              <p:cond delay="5500"/>
                            </p:stCondLst>
                            <p:childTnLst>
                              <p:par>
                                <p:cTn id="23" presetID="10" presetClass="exit" presetSubtype="0" fill="hold" nodeType="after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par>
                          <p:cTn id="26" fill="hold">
                            <p:stCondLst>
                              <p:cond delay="6000"/>
                            </p:stCondLst>
                            <p:childTnLst>
                              <p:par>
                                <p:cTn id="27" presetID="10" presetClass="entr" presetSubtype="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par>
                          <p:cTn id="30" fill="hold">
                            <p:stCondLst>
                              <p:cond delay="6500"/>
                            </p:stCondLst>
                            <p:childTnLst>
                              <p:par>
                                <p:cTn id="31" presetID="0" presetClass="path" presetSubtype="0" accel="50000" decel="50000" fill="hold" nodeType="afterEffect">
                                  <p:stCondLst>
                                    <p:cond delay="0"/>
                                  </p:stCondLst>
                                  <p:childTnLst>
                                    <p:animMotion origin="layout" path="M 1.38889E-6 -4.44444E-6 L 1.38889E-6 0.00024 C -0.0007 -0.00115 -0.00122 -0.00231 -0.00191 -0.00347 C -0.00295 -0.00532 -0.00382 -0.00578 -0.00538 -0.00717 C -0.0066 -0.00833 -0.00695 -0.00879 -0.00868 -0.00902 C -0.01007 -0.00949 -0.01163 -0.00972 -0.01285 -0.01018 C -0.01285 -0.00995 -0.01667 -0.01134 -0.01754 -0.01157 L -0.0191 -0.01203 C -0.02431 -0.01203 -0.02952 -0.01203 -0.03472 -0.01157 C -0.03785 -0.01134 -0.03698 -0.01064 -0.03924 -0.00972 C -0.03976 -0.00925 -0.04028 -0.00925 -0.0408 -0.00902 C -0.04132 -0.00879 -0.04167 -0.00833 -0.04219 -0.0081 C -0.04306 -0.00763 -0.04375 -0.00763 -0.04462 -0.00717 C -0.04514 -0.00671 -0.04549 -0.00625 -0.04601 -0.00601 C -0.04688 -0.00555 -0.04774 -0.00555 -0.04844 -0.00509 C -0.04879 -0.00463 -0.04913 -0.00439 -0.04948 -0.00393 C -0.04983 -0.00347 -0.05017 -0.003 -0.0507 -0.00254 C -0.05104 -0.00208 -0.05174 -0.00185 -0.05208 -0.00138 C -0.05243 -0.00092 -0.05261 -0.00046 -0.05295 -4.44444E-6 C -0.0533 0.00047 -0.05382 0.00047 -0.05399 0.00116 C -0.05434 0.00162 -0.05434 0.00232 -0.05452 0.00301 C -0.05452 0.00371 -0.05469 0.00417 -0.05486 0.00463 C -0.05469 0.01135 -0.05469 0.01806 -0.05452 0.025 C -0.05434 0.02616 -0.05434 0.02755 -0.05399 0.02894 C -0.05382 0.0301 -0.05295 0.03102 -0.05208 0.03149 C -0.05174 0.03172 -0.05139 0.03172 -0.05104 0.03195 C -0.05035 0.03241 -0.04983 0.03264 -0.04913 0.03311 C -0.04879 0.03311 -0.04827 0.03334 -0.04792 0.03357 C -0.04462 0.03542 -0.04792 0.0338 -0.04531 0.03496 C -0.04497 0.03565 -0.04445 0.03612 -0.0441 0.03658 C -0.04392 0.03704 -0.04375 0.03774 -0.0434 0.0382 C -0.04271 0.03912 -0.04202 0.03912 -0.04115 0.03959 C -0.0408 0.04005 -0.04045 0.04075 -0.03993 0.04121 C -0.03906 0.04167 -0.03698 0.04213 -0.03698 0.04237 C -0.03663 0.0426 -0.03629 0.04283 -0.03577 0.04306 C -0.03212 0.04514 -0.03663 0.04167 -0.03229 0.04468 C -0.03108 0.04561 -0.02986 0.04676 -0.02847 0.04769 C -0.02813 0.04815 -0.02761 0.04838 -0.02708 0.04885 C -0.02674 0.04908 -0.02622 0.04908 -0.02587 0.04931 C -0.02552 0.04954 -0.02517 0.05 -0.02465 0.05024 C -0.02431 0.05047 -0.02396 0.05047 -0.02361 0.0507 C -0.02327 0.05116 -0.02292 0.05162 -0.0224 0.05186 C -0.02118 0.05255 -0.01997 0.05301 -0.01858 0.05325 C -0.01806 0.05371 -0.01754 0.05394 -0.01719 0.0544 C -0.01667 0.05463 -0.01632 0.0551 -0.01597 0.05533 C -0.01528 0.05579 -0.01372 0.05649 -0.01372 0.05672 C -0.01267 0.05787 -0.01267 0.05811 -0.01146 0.0588 C -0.01094 0.05926 -0.01024 0.0595 -0.0099 0.05996 C -0.00903 0.06088 -0.00851 0.06204 -0.00764 0.06297 C -0.00382 0.0669 -0.00851 0.06181 -0.00452 0.06644 C -0.00382 0.06737 -0.00278 0.06829 -0.00191 0.06899 C -0.00017 0.07246 -0.0007 0.07084 1.38889E-6 0.07362 C 0.00017 0.07709 0.00017 0.08033 0.00035 0.0838 C 0.00052 0.08426 0.00087 0.08473 0.00087 0.08519 C 0.00087 0.08704 0.00069 0.08866 0.00035 0.09028 C -0.00017 0.09399 -0.00017 0.0926 -0.00104 0.09491 C -0.00313 0.09977 -0.00156 0.09815 -0.00382 0.1 C -0.00434 0.10116 -0.00469 0.10209 -0.00573 0.10301 C -0.00608 0.10348 -0.00677 0.10371 -0.00729 0.10417 C -0.01042 0.10672 -0.00833 0.10556 -0.01059 0.10672 C -0.01441 0.11019 -0.01042 0.10672 -0.01337 0.10857 C -0.01372 0.10903 -0.01406 0.1095 -0.01441 0.10973 C -0.01511 0.10996 -0.0158 0.10996 -0.01632 0.11019 C -0.01719 0.11042 -0.01788 0.11088 -0.01858 0.11112 L -0.02014 0.11181 C -0.02517 0.11158 -0.03038 0.11158 -0.03542 0.11112 C -0.03577 0.11112 -0.03611 0.11088 -0.03663 0.11065 C -0.03785 0.11019 -0.04028 0.10973 -0.04028 0.10996 C -0.0408 0.10926 -0.04115 0.10903 -0.04149 0.10857 C -0.04219 0.10834 -0.04358 0.10787 -0.0441 0.10764 C -0.04688 0.10672 -0.0441 0.10718 -0.04913 0.10602 C -0.05122 0.10579 -0.05156 0.10579 -0.0533 0.1051 C -0.05365 0.10487 -0.05417 0.10487 -0.05452 0.10463 C -0.05712 0.10278 -0.05382 0.1044 -0.05712 0.10255 C -0.05781 0.10209 -0.05938 0.10162 -0.05938 0.10186 C -0.05972 0.10116 -0.06024 0.10093 -0.06059 0.10047 C -0.06077 0.1 -0.06059 0.09931 -0.06094 0.09908 C -0.06129 0.09862 -0.06198 0.09792 -0.06198 0.09815 " pathEditMode="relative" rAng="0" ptsTypes="AAAAAAAAAAAAAAAAAAAAAAAAAAAAAAAAAAAAAAAAAAAAAAAAAAAAAAAAAAAAAAAAAAAAAAAAAAAAAA">
                                      <p:cBhvr>
                                        <p:cTn id="32" dur="2750" fill="hold"/>
                                        <p:tgtEl>
                                          <p:spTgt spid="17"/>
                                        </p:tgtEl>
                                        <p:attrNameLst>
                                          <p:attrName>ppt_x</p:attrName>
                                          <p:attrName>ppt_y</p:attrName>
                                        </p:attrNameLst>
                                      </p:cBhvr>
                                      <p:rCtr x="-3056" y="4977"/>
                                    </p:animMotion>
                                  </p:childTnLst>
                                </p:cTn>
                              </p:par>
                            </p:childTnLst>
                          </p:cTn>
                        </p:par>
                        <p:par>
                          <p:cTn id="33" fill="hold">
                            <p:stCondLst>
                              <p:cond delay="9250"/>
                            </p:stCondLst>
                            <p:childTnLst>
                              <p:par>
                                <p:cTn id="34" presetID="10" presetClass="exit" presetSubtype="0" fill="hold" nodeType="afterEffect">
                                  <p:stCondLst>
                                    <p:cond delay="0"/>
                                  </p:stCondLst>
                                  <p:childTnLst>
                                    <p:animEffect transition="out" filter="fade">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childTnLst>
                          </p:cTn>
                        </p:par>
                        <p:par>
                          <p:cTn id="37" fill="hold">
                            <p:stCondLst>
                              <p:cond delay="9750"/>
                            </p:stCondLst>
                            <p:childTnLst>
                              <p:par>
                                <p:cTn id="38" presetID="10" presetClass="entr" presetSubtype="0"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par>
                          <p:cTn id="41" fill="hold">
                            <p:stCondLst>
                              <p:cond delay="10250"/>
                            </p:stCondLst>
                            <p:childTnLst>
                              <p:par>
                                <p:cTn id="42" presetID="0" presetClass="path" presetSubtype="0" accel="50000" decel="50000" fill="hold" nodeType="afterEffect">
                                  <p:stCondLst>
                                    <p:cond delay="0"/>
                                  </p:stCondLst>
                                  <p:childTnLst>
                                    <p:animMotion origin="layout" path="M -3.33333E-6 3.33333E-6 L -0.0026 0.10115 C -0.00173 0.10486 -0.00121 0.10879 -3.33333E-6 0.11227 C 0.00052 0.11342 0.00157 0.11389 0.00191 0.11481 C 0.00243 0.11597 0.00209 0.11759 0.00278 0.11852 C 0.00348 0.11944 0.00469 0.11944 0.00556 0.1199 C 0.00712 0.11967 0.01736 0.11875 0.01945 0.11597 L 0.02049 0.11481 " pathEditMode="relative" rAng="0" ptsTypes="AAAAAAAA">
                                      <p:cBhvr>
                                        <p:cTn id="43" dur="2000" fill="hold"/>
                                        <p:tgtEl>
                                          <p:spTgt spid="19"/>
                                        </p:tgtEl>
                                        <p:attrNameLst>
                                          <p:attrName>ppt_x</p:attrName>
                                          <p:attrName>ppt_y</p:attrName>
                                        </p:attrNameLst>
                                      </p:cBhvr>
                                      <p:rCtr x="885" y="5995"/>
                                    </p:animMotion>
                                  </p:childTnLst>
                                </p:cTn>
                              </p:par>
                            </p:childTnLst>
                          </p:cTn>
                        </p:par>
                        <p:par>
                          <p:cTn id="44" fill="hold">
                            <p:stCondLst>
                              <p:cond delay="12250"/>
                            </p:stCondLst>
                            <p:childTnLst>
                              <p:par>
                                <p:cTn id="45" presetID="10" presetClass="exit" presetSubtype="0" fill="hold" nodeType="afterEffect">
                                  <p:stCondLst>
                                    <p:cond delay="0"/>
                                  </p:stCondLst>
                                  <p:childTnLst>
                                    <p:animEffect transition="out" filter="fade">
                                      <p:cBhvr>
                                        <p:cTn id="46" dur="500"/>
                                        <p:tgtEl>
                                          <p:spTgt spid="19"/>
                                        </p:tgtEl>
                                      </p:cBhvr>
                                    </p:animEffect>
                                    <p:set>
                                      <p:cBhvr>
                                        <p:cTn id="47" dur="1" fill="hold">
                                          <p:stCondLst>
                                            <p:cond delay="499"/>
                                          </p:stCondLst>
                                        </p:cTn>
                                        <p:tgtEl>
                                          <p:spTgt spid="19"/>
                                        </p:tgtEl>
                                        <p:attrNameLst>
                                          <p:attrName>style.visibility</p:attrName>
                                        </p:attrNameLst>
                                      </p:cBhvr>
                                      <p:to>
                                        <p:strVal val="hidden"/>
                                      </p:to>
                                    </p:set>
                                  </p:childTnLst>
                                </p:cTn>
                              </p:par>
                            </p:childTnLst>
                          </p:cTn>
                        </p:par>
                        <p:par>
                          <p:cTn id="48" fill="hold">
                            <p:stCondLst>
                              <p:cond delay="12750"/>
                            </p:stCondLst>
                            <p:childTnLst>
                              <p:par>
                                <p:cTn id="49" presetID="10"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par>
                          <p:cTn id="52" fill="hold">
                            <p:stCondLst>
                              <p:cond delay="13250"/>
                            </p:stCondLst>
                            <p:childTnLst>
                              <p:par>
                                <p:cTn id="53" presetID="10" presetClass="exit" presetSubtype="0" fill="hold" nodeType="afterEffect">
                                  <p:stCondLst>
                                    <p:cond delay="600"/>
                                  </p:stCondLst>
                                  <p:childTnLst>
                                    <p:animEffect transition="out" filter="fade">
                                      <p:cBhvr>
                                        <p:cTn id="54" dur="500"/>
                                        <p:tgtEl>
                                          <p:spTgt spid="18"/>
                                        </p:tgtEl>
                                      </p:cBhvr>
                                    </p:animEffect>
                                    <p:set>
                                      <p:cBhvr>
                                        <p:cTn id="55" dur="1" fill="hold">
                                          <p:stCondLst>
                                            <p:cond delay="499"/>
                                          </p:stCondLst>
                                        </p:cTn>
                                        <p:tgtEl>
                                          <p:spTgt spid="18"/>
                                        </p:tgtEl>
                                        <p:attrNameLst>
                                          <p:attrName>style.visibility</p:attrName>
                                        </p:attrNameLst>
                                      </p:cBhvr>
                                      <p:to>
                                        <p:strVal val="hidden"/>
                                      </p:to>
                                    </p:set>
                                  </p:childTnLst>
                                </p:cTn>
                              </p:par>
                            </p:childTnLst>
                          </p:cTn>
                        </p:par>
                        <p:par>
                          <p:cTn id="56" fill="hold">
                            <p:stCondLst>
                              <p:cond delay="14350"/>
                            </p:stCondLst>
                            <p:childTnLst>
                              <p:par>
                                <p:cTn id="57" presetID="10"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14850"/>
                            </p:stCondLst>
                            <p:childTnLst>
                              <p:par>
                                <p:cTn id="61" presetID="0" presetClass="path" presetSubtype="0" accel="50000" decel="50000" fill="hold" nodeType="afterEffect">
                                  <p:stCondLst>
                                    <p:cond delay="0"/>
                                  </p:stCondLst>
                                  <p:childTnLst>
                                    <p:animMotion origin="layout" path="M 1.66667E-6 7.40741E-7 L 1.66667E-6 0.00023 C -0.00139 -0.00023 -0.00278 -0.00046 -0.00417 -0.0007 C -0.00504 -0.00093 -0.0059 -0.00185 -0.00695 -0.00185 L -0.01563 -0.00324 C -0.01615 -0.00347 -0.01667 -0.0037 -0.01702 -0.0037 C -0.02413 -0.00509 -0.02656 -0.00417 -0.03472 -0.0037 C -0.03524 -0.00347 -0.03594 -0.00301 -0.03646 -0.00255 C -0.03715 -0.00232 -0.03785 -0.00208 -0.03837 -0.00185 C -0.03889 -0.00185 -0.03924 -0.00162 -0.03976 -0.00139 C -0.04028 -0.00093 -0.04063 -0.00046 -0.04115 7.40741E-7 C -0.04358 0.00139 -0.04236 -0.00093 -0.04531 0.00301 L -0.04809 0.00671 L -0.04948 0.00856 C -0.05104 0.01458 -0.04861 0.00532 -0.05087 0.01296 C -0.05261 0.01829 -0.05104 0.01481 -0.05278 0.01852 C -0.05295 0.01921 -0.05295 0.02014 -0.05313 0.02083 C -0.0533 0.02153 -0.05347 0.02222 -0.05365 0.02268 L -0.05452 0.02778 C -0.05469 0.03356 -0.05486 0.03958 -0.05504 0.0456 C -0.05504 0.04653 -0.05538 0.04722 -0.05556 0.04815 C -0.05573 0.05 -0.0559 0.05185 -0.0559 0.0537 C -0.0559 0.06829 -0.0559 0.08287 -0.05556 0.09745 C -0.05556 0.09815 -0.05521 0.09861 -0.05504 0.0993 C -0.05226 0.11435 -0.05625 0.09444 -0.05417 0.10417 C -0.05347 0.10718 -0.05382 0.10764 -0.05174 0.11042 C -0.05139 0.11111 -0.05087 0.1118 -0.05035 0.11227 C -0.04948 0.11319 -0.04757 0.11481 -0.04757 0.11505 L -0.03976 0.11968 C -0.03837 0.11991 -0.03698 0.12014 -0.03559 0.12037 C -0.03472 0.1206 -0.03386 0.12106 -0.03281 0.12106 C -0.0309 0.12106 -0.02882 0.1206 -0.02674 0.12037 C -0.02639 0.11991 -0.02587 0.11944 -0.02535 0.11898 C -0.02483 0.11875 -0.02413 0.11875 -0.02361 0.11852 C -0.02309 0.11829 -0.02257 0.11805 -0.02222 0.11782 C -0.01997 0.11597 -0.02136 0.1169 -0.01806 0.11528 L -0.01667 0.11481 C -0.01441 0.11273 -0.0158 0.11366 -0.0125 0.11227 C -0.01198 0.11204 -0.01146 0.11204 -0.01111 0.11157 C -0.00972 0.11042 -0.00938 0.11042 -0.00833 0.10856 C -0.00643 0.10555 -0.00851 0.10787 -0.0059 0.10555 C -0.00452 0.10231 -0.00556 0.10417 -0.00226 0.10116 L -0.00087 0.1 C -0.00052 0.0993 -0.00018 0.09884 1.66667E-6 0.09815 C 0.00035 0.09722 0.00052 0.0963 0.00104 0.0956 C 0.00139 0.09491 0.00191 0.09444 0.00243 0.09375 C 0.00278 0.09329 0.0033 0.0919 0.0033 0.09213 L 0.01111 0.08194 C 0.01128 0.08009 0.01146 0.07824 0.01163 0.07639 C 0.01163 0.07593 0.01198 0.07523 0.01215 0.07454 C 0.01232 0.07292 0.01267 0.0713 0.01302 0.06968 C 0.01319 0.06875 0.01319 0.06805 0.01354 0.06713 L 0.01441 0.06343 L 0.01493 0.06157 C 0.01493 0.06018 0.0151 0.0588 0.01528 0.05741 C 0.01545 0.05671 0.01562 0.05602 0.0158 0.05555 C 0.01614 0.05301 0.01667 0.04815 0.01667 0.04838 C 0.01649 0.04213 0.01649 0.03611 0.01632 0.03009 C 0.01614 0.0294 0.01597 0.02893 0.0158 0.02824 C 0.01545 0.02662 0.01493 0.02338 0.01493 0.02361 C 0.01389 0.01157 0.01406 0.01574 0.01493 -0.00324 C 0.01493 -0.00394 0.01528 -0.00556 0.01528 -0.00532 L 0.01215 0.0993 C 0.01215 0.10231 0.01215 0.10509 0.0125 0.10787 C 0.01302 0.11227 0.01319 0.11088 0.01493 0.11343 C 0.01528 0.11412 0.01545 0.11481 0.0158 0.11528 C 0.01614 0.1162 0.01614 0.11713 0.01667 0.11782 C 0.01823 0.11991 0.0191 0.12014 0.02083 0.12106 C 0.02361 0.12083 0.02639 0.1206 0.02917 0.12037 C 0.02986 0.12014 0.03038 0.12014 0.03107 0.11968 C 0.03177 0.11921 0.03385 0.1169 0.03437 0.11667 C 0.03472 0.1162 0.03576 0.11597 0.03576 0.1162 " pathEditMode="relative" rAng="0" ptsTypes="AAAAAAAAAAAAAAAAAAAAAAAAAAAAAAAAAAAAAAAAAAAAAAAAAAAAAAAAAAAAAAAAAAAAAAAA">
                                      <p:cBhvr>
                                        <p:cTn id="62" dur="3000" fill="hold"/>
                                        <p:tgtEl>
                                          <p:spTgt spid="20"/>
                                        </p:tgtEl>
                                        <p:attrNameLst>
                                          <p:attrName>ppt_x</p:attrName>
                                          <p:attrName>ppt_y</p:attrName>
                                        </p:attrNameLst>
                                      </p:cBhvr>
                                      <p:rCtr x="-1007" y="5764"/>
                                    </p:animMotion>
                                  </p:childTnLst>
                                </p:cTn>
                              </p:par>
                            </p:childTnLst>
                          </p:cTn>
                        </p:par>
                        <p:par>
                          <p:cTn id="63" fill="hold">
                            <p:stCondLst>
                              <p:cond delay="17850"/>
                            </p:stCondLst>
                            <p:childTnLst>
                              <p:par>
                                <p:cTn id="64" presetID="10" presetClass="exit" presetSubtype="0" fill="hold" nodeType="afterEffect">
                                  <p:stCondLst>
                                    <p:cond delay="0"/>
                                  </p:stCondLst>
                                  <p:childTnLst>
                                    <p:animEffect transition="out" filter="fade">
                                      <p:cBhvr>
                                        <p:cTn id="65" dur="500"/>
                                        <p:tgtEl>
                                          <p:spTgt spid="20"/>
                                        </p:tgtEl>
                                      </p:cBhvr>
                                    </p:animEffect>
                                    <p:set>
                                      <p:cBhvr>
                                        <p:cTn id="6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020050" y="227397"/>
            <a:ext cx="1123947" cy="504056"/>
            <a:chOff x="8020930" y="1700808"/>
            <a:chExt cx="1159582" cy="504056"/>
          </a:xfrm>
          <a:solidFill>
            <a:schemeClr val="accent6"/>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Teach</a:t>
              </a:r>
            </a:p>
          </p:txBody>
        </p:sp>
      </p:grpSp>
      <p:grpSp>
        <p:nvGrpSpPr>
          <p:cNvPr id="11" name="Write Action"/>
          <p:cNvGrpSpPr>
            <a:grpSpLocks/>
          </p:cNvGrpSpPr>
          <p:nvPr/>
        </p:nvGrpSpPr>
        <p:grpSpPr bwMode="auto">
          <a:xfrm>
            <a:off x="6915150" y="5516563"/>
            <a:ext cx="1544638" cy="720725"/>
            <a:chOff x="6914614" y="5517232"/>
            <a:chExt cx="1545818" cy="720080"/>
          </a:xfrm>
        </p:grpSpPr>
        <p:grpSp>
          <p:nvGrpSpPr>
            <p:cNvPr id="12" name="Write action"/>
            <p:cNvGrpSpPr>
              <a:grpSpLocks/>
            </p:cNvGrpSpPr>
            <p:nvPr/>
          </p:nvGrpSpPr>
          <p:grpSpPr bwMode="auto">
            <a:xfrm>
              <a:off x="6914614" y="5517232"/>
              <a:ext cx="1545818" cy="720080"/>
              <a:chOff x="6914614" y="5517232"/>
              <a:chExt cx="1545818" cy="720080"/>
            </a:xfrm>
          </p:grpSpPr>
          <p:sp>
            <p:nvSpPr>
              <p:cNvPr id="14" name="Rectangle: Rounded Corners 12">
                <a:extLst>
                  <a:ext uri="{FF2B5EF4-FFF2-40B4-BE49-F238E27FC236}">
                    <a16:creationId xmlns:a16="http://schemas.microsoft.com/office/drawing/2014/main" xmlns="" id="{602A076B-8F29-4165-A4BA-BDAB268982F1}"/>
                  </a:ext>
                </a:extLst>
              </p:cNvPr>
              <p:cNvSpPr/>
              <p:nvPr/>
            </p:nvSpPr>
            <p:spPr>
              <a:xfrm>
                <a:off x="6914614" y="5650463"/>
                <a:ext cx="1099389" cy="432999"/>
              </a:xfrm>
              <a:prstGeom prst="roundRect">
                <a:avLst>
                  <a:gd name="adj" fmla="val 50000"/>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latin typeface="Twinkl SemiBold" pitchFamily="2" charset="0"/>
                  </a:rPr>
                  <a:t>Play</a:t>
                </a:r>
              </a:p>
            </p:txBody>
          </p:sp>
          <p:sp>
            <p:nvSpPr>
              <p:cNvPr id="15" name="Oval 14">
                <a:extLst>
                  <a:ext uri="{FF2B5EF4-FFF2-40B4-BE49-F238E27FC236}">
                    <a16:creationId xmlns:a16="http://schemas.microsoft.com/office/drawing/2014/main" xmlns="" id="{8AACD1DB-F3E2-48FF-A4D2-1D79EC5D1DD8}"/>
                  </a:ext>
                </a:extLst>
              </p:cNvPr>
              <p:cNvSpPr/>
              <p:nvPr/>
            </p:nvSpPr>
            <p:spPr>
              <a:xfrm>
                <a:off x="7740745" y="5517232"/>
                <a:ext cx="719687" cy="720080"/>
              </a:xfrm>
              <a:prstGeom prst="ellipse">
                <a:avLst/>
              </a:prstGeom>
              <a:solidFill>
                <a:schemeClr val="bg1"/>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pic>
          <p:nvPicPr>
            <p:cNvPr id="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56376" y="5517232"/>
              <a:ext cx="504056" cy="50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Rectangle 22"/>
          <p:cNvSpPr/>
          <p:nvPr/>
        </p:nvSpPr>
        <p:spPr>
          <a:xfrm>
            <a:off x="1647161" y="2105561"/>
            <a:ext cx="5849678" cy="2646878"/>
          </a:xfrm>
          <a:prstGeom prst="rect">
            <a:avLst/>
          </a:prstGeom>
        </p:spPr>
        <p:txBody>
          <a:bodyPr wrap="none">
            <a:spAutoFit/>
          </a:bodyPr>
          <a:lstStyle/>
          <a:p>
            <a:r>
              <a:rPr lang="en-GB" sz="16600" dirty="0">
                <a:ln w="28575">
                  <a:solidFill>
                    <a:schemeClr val="tx1"/>
                  </a:solidFill>
                </a:ln>
                <a:solidFill>
                  <a:schemeClr val="bg1"/>
                </a:solidFill>
                <a:latin typeface="Twinkl SemiBold" pitchFamily="2" charset="0"/>
              </a:rPr>
              <a:t>visual</a:t>
            </a:r>
            <a:endParaRPr lang="en-GB" sz="16600" dirty="0"/>
          </a:p>
        </p:txBody>
      </p:sp>
      <p:pic>
        <p:nvPicPr>
          <p:cNvPr id="21" name="Picture 20">
            <a:extLst>
              <a:ext uri="{FF2B5EF4-FFF2-40B4-BE49-F238E27FC236}">
                <a16:creationId xmlns:a16="http://schemas.microsoft.com/office/drawing/2014/main" xmlns="" id="{0E785518-25B0-4FF0-A32D-3D5F61D86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0786" y="2526615"/>
            <a:ext cx="710150" cy="707937"/>
          </a:xfrm>
          <a:prstGeom prst="rect">
            <a:avLst/>
          </a:prstGeom>
        </p:spPr>
      </p:pic>
      <p:pic>
        <p:nvPicPr>
          <p:cNvPr id="22" name="Picture 21">
            <a:extLst>
              <a:ext uri="{FF2B5EF4-FFF2-40B4-BE49-F238E27FC236}">
                <a16:creationId xmlns:a16="http://schemas.microsoft.com/office/drawing/2014/main" xmlns="" id="{0E785518-25B0-4FF0-A32D-3D5F61D86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8106" y="2158102"/>
            <a:ext cx="710150" cy="707937"/>
          </a:xfrm>
          <a:prstGeom prst="rect">
            <a:avLst/>
          </a:prstGeom>
        </p:spPr>
      </p:pic>
      <p:pic>
        <p:nvPicPr>
          <p:cNvPr id="25" name="Picture 24">
            <a:extLst>
              <a:ext uri="{FF2B5EF4-FFF2-40B4-BE49-F238E27FC236}">
                <a16:creationId xmlns:a16="http://schemas.microsoft.com/office/drawing/2014/main" xmlns="" id="{0E785518-25B0-4FF0-A32D-3D5F61D86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1640" y="2554320"/>
            <a:ext cx="710150" cy="707937"/>
          </a:xfrm>
          <a:prstGeom prst="rect">
            <a:avLst/>
          </a:prstGeom>
        </p:spPr>
      </p:pic>
      <p:pic>
        <p:nvPicPr>
          <p:cNvPr id="26" name="Picture 25">
            <a:extLst>
              <a:ext uri="{FF2B5EF4-FFF2-40B4-BE49-F238E27FC236}">
                <a16:creationId xmlns:a16="http://schemas.microsoft.com/office/drawing/2014/main" xmlns="" id="{0E785518-25B0-4FF0-A32D-3D5F61D86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2314" y="2617374"/>
            <a:ext cx="710150" cy="707937"/>
          </a:xfrm>
          <a:prstGeom prst="rect">
            <a:avLst/>
          </a:prstGeom>
        </p:spPr>
      </p:pic>
      <p:pic>
        <p:nvPicPr>
          <p:cNvPr id="27" name="Picture 26">
            <a:extLst>
              <a:ext uri="{FF2B5EF4-FFF2-40B4-BE49-F238E27FC236}">
                <a16:creationId xmlns:a16="http://schemas.microsoft.com/office/drawing/2014/main" xmlns="" id="{0E785518-25B0-4FF0-A32D-3D5F61D86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3382" y="2556624"/>
            <a:ext cx="710150" cy="707937"/>
          </a:xfrm>
          <a:prstGeom prst="rect">
            <a:avLst/>
          </a:prstGeom>
        </p:spPr>
      </p:pic>
      <p:pic>
        <p:nvPicPr>
          <p:cNvPr id="28" name="Picture 27">
            <a:extLst>
              <a:ext uri="{FF2B5EF4-FFF2-40B4-BE49-F238E27FC236}">
                <a16:creationId xmlns:a16="http://schemas.microsoft.com/office/drawing/2014/main" xmlns="" id="{0E785518-25B0-4FF0-A32D-3D5F61D86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8362" y="2598256"/>
            <a:ext cx="710150" cy="707937"/>
          </a:xfrm>
          <a:prstGeom prst="rect">
            <a:avLst/>
          </a:prstGeom>
        </p:spPr>
      </p:pic>
      <p:pic>
        <p:nvPicPr>
          <p:cNvPr id="29" name="Picture 28">
            <a:extLst>
              <a:ext uri="{FF2B5EF4-FFF2-40B4-BE49-F238E27FC236}">
                <a16:creationId xmlns:a16="http://schemas.microsoft.com/office/drawing/2014/main" xmlns="" id="{0E785518-25B0-4FF0-A32D-3D5F61D86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9585" y="2003396"/>
            <a:ext cx="710150" cy="707937"/>
          </a:xfrm>
          <a:prstGeom prst="rect">
            <a:avLst/>
          </a:prstGeom>
        </p:spPr>
      </p:pic>
    </p:spTree>
    <p:extLst>
      <p:ext uri="{BB962C8B-B14F-4D97-AF65-F5344CB8AC3E}">
        <p14:creationId xmlns:p14="http://schemas.microsoft.com/office/powerpoint/2010/main" val="6444896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1.38889E-6 1.11111E-6 L -1.38889E-6 0.00023 L 0.00538 0.01227 L 0.03229 0.12592 L 0.03976 0.12338 L 0.07865 0.00116 " pathEditMode="relative" rAng="0" ptsTypes="AAAAAA">
                                      <p:cBhvr>
                                        <p:cTn id="10" dur="2000" fill="hold"/>
                                        <p:tgtEl>
                                          <p:spTgt spid="21"/>
                                        </p:tgtEl>
                                        <p:attrNameLst>
                                          <p:attrName>ppt_x</p:attrName>
                                          <p:attrName>ppt_y</p:attrName>
                                        </p:attrNameLst>
                                      </p:cBhvr>
                                      <p:rCtr x="3924" y="6296"/>
                                    </p:animMotion>
                                  </p:childTnLst>
                                </p:cTn>
                              </p:par>
                            </p:childTnLst>
                          </p:cTn>
                        </p:par>
                        <p:par>
                          <p:cTn id="11" fill="hold">
                            <p:stCondLst>
                              <p:cond delay="2500"/>
                            </p:stCondLst>
                            <p:childTnLst>
                              <p:par>
                                <p:cTn id="12" presetID="10" presetClass="exit" presetSubtype="0" fill="hold" nodeType="afterEffect">
                                  <p:stCondLst>
                                    <p:cond delay="0"/>
                                  </p:stCondLst>
                                  <p:childTnLst>
                                    <p:animEffect transition="out" filter="fade">
                                      <p:cBhvr>
                                        <p:cTn id="13" dur="500"/>
                                        <p:tgtEl>
                                          <p:spTgt spid="21"/>
                                        </p:tgtEl>
                                      </p:cBhvr>
                                    </p:animEffect>
                                    <p:set>
                                      <p:cBhvr>
                                        <p:cTn id="14" dur="1" fill="hold">
                                          <p:stCondLst>
                                            <p:cond delay="499"/>
                                          </p:stCondLst>
                                        </p:cTn>
                                        <p:tgtEl>
                                          <p:spTgt spid="21"/>
                                        </p:tgtEl>
                                        <p:attrNameLst>
                                          <p:attrName>style.visibility</p:attrName>
                                        </p:attrNameLst>
                                      </p:cBhvr>
                                      <p:to>
                                        <p:strVal val="hidden"/>
                                      </p:to>
                                    </p:se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par>
                          <p:cTn id="19" fill="hold">
                            <p:stCondLst>
                              <p:cond delay="3500"/>
                            </p:stCondLst>
                            <p:childTnLst>
                              <p:par>
                                <p:cTn id="20" presetID="0" presetClass="path" presetSubtype="0" accel="50000" decel="50000" fill="hold" nodeType="afterEffect">
                                  <p:stCondLst>
                                    <p:cond delay="0"/>
                                  </p:stCondLst>
                                  <p:childTnLst>
                                    <p:animMotion origin="layout" path="M -2.77778E-6 -4.07407E-6 L -0.0026 0.10116 C -0.00173 0.10487 -0.00121 0.1088 -2.77778E-6 0.11227 C 0.00052 0.11343 0.00157 0.11389 0.00191 0.11482 C 0.00243 0.11598 0.00209 0.1176 0.00278 0.11852 C 0.00348 0.11945 0.00469 0.11945 0.00556 0.11991 C 0.00712 0.11968 0.01736 0.11875 0.01945 0.11598 L 0.02049 0.11482 " pathEditMode="relative" rAng="0" ptsTypes="AAAAAAAA">
                                      <p:cBhvr>
                                        <p:cTn id="21" dur="2000" fill="hold"/>
                                        <p:tgtEl>
                                          <p:spTgt spid="25"/>
                                        </p:tgtEl>
                                        <p:attrNameLst>
                                          <p:attrName>ppt_x</p:attrName>
                                          <p:attrName>ppt_y</p:attrName>
                                        </p:attrNameLst>
                                      </p:cBhvr>
                                      <p:rCtr x="885" y="5995"/>
                                    </p:animMotion>
                                  </p:childTnLst>
                                </p:cTn>
                              </p:par>
                            </p:childTnLst>
                          </p:cTn>
                        </p:par>
                        <p:par>
                          <p:cTn id="22" fill="hold">
                            <p:stCondLst>
                              <p:cond delay="5500"/>
                            </p:stCondLst>
                            <p:childTnLst>
                              <p:par>
                                <p:cTn id="23" presetID="10" presetClass="exit" presetSubtype="0" fill="hold" nodeType="after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par>
                          <p:cTn id="26" fill="hold">
                            <p:stCondLst>
                              <p:cond delay="6000"/>
                            </p:stCondLst>
                            <p:childTnLst>
                              <p:par>
                                <p:cTn id="27" presetID="10" presetClass="entr" presetSubtype="0"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par>
                          <p:cTn id="30" fill="hold">
                            <p:stCondLst>
                              <p:cond delay="6500"/>
                            </p:stCondLst>
                            <p:childTnLst>
                              <p:par>
                                <p:cTn id="31" presetID="10" presetClass="exit" presetSubtype="0" fill="hold" nodeType="afterEffect">
                                  <p:stCondLst>
                                    <p:cond delay="600"/>
                                  </p:stCondLst>
                                  <p:childTnLst>
                                    <p:animEffect transition="out" filter="fade">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childTnLst>
                          </p:cTn>
                        </p:par>
                        <p:par>
                          <p:cTn id="34" fill="hold">
                            <p:stCondLst>
                              <p:cond delay="7600"/>
                            </p:stCondLst>
                            <p:childTnLst>
                              <p:par>
                                <p:cTn id="35" presetID="10" presetClass="entr" presetSubtype="0"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par>
                          <p:cTn id="38" fill="hold">
                            <p:stCondLst>
                              <p:cond delay="8100"/>
                            </p:stCondLst>
                            <p:childTnLst>
                              <p:par>
                                <p:cTn id="39" presetID="0" presetClass="path" presetSubtype="0" accel="50000" decel="50000" fill="hold" nodeType="afterEffect">
                                  <p:stCondLst>
                                    <p:cond delay="0"/>
                                  </p:stCondLst>
                                  <p:childTnLst>
                                    <p:animMotion origin="layout" path="M -2.77778E-7 -3.33333E-6 L -2.77778E-7 0.00023 C -0.00069 -0.00115 -0.00121 -0.00231 -0.00191 -0.00347 C -0.00295 -0.00532 -0.00382 -0.00578 -0.00538 -0.00717 C -0.0066 -0.00833 -0.00694 -0.00879 -0.00868 -0.00902 C -0.01007 -0.00949 -0.01163 -0.00972 -0.01285 -0.01018 C -0.01285 -0.00995 -0.01667 -0.01134 -0.01753 -0.01157 L -0.0191 -0.01203 C -0.02431 -0.01203 -0.02951 -0.01203 -0.03472 -0.01157 C -0.03785 -0.01134 -0.03698 -0.01064 -0.03924 -0.00972 C -0.03976 -0.00926 -0.04028 -0.00926 -0.0408 -0.00902 C -0.04132 -0.00879 -0.04167 -0.00833 -0.04219 -0.0081 C -0.04306 -0.00764 -0.04375 -0.00764 -0.04462 -0.00717 C -0.04514 -0.00671 -0.04549 -0.00625 -0.04601 -0.00602 C -0.04687 -0.00555 -0.04774 -0.00555 -0.04844 -0.00509 C -0.04878 -0.00463 -0.04913 -0.00439 -0.04948 -0.00393 C -0.04983 -0.00347 -0.05017 -0.00301 -0.05069 -0.00254 C -0.05104 -0.00208 -0.05174 -0.00185 -0.05208 -0.00139 C -0.05243 -0.00092 -0.0526 -0.00046 -0.05295 -3.33333E-6 C -0.0533 0.00047 -0.05382 0.00047 -0.05399 0.00116 C -0.05434 0.00162 -0.05434 0.00232 -0.05451 0.00301 C -0.05451 0.00371 -0.05469 0.00417 -0.05486 0.00463 C -0.05469 0.01135 -0.05469 0.01806 -0.05451 0.025 C -0.05434 0.02616 -0.05434 0.02755 -0.05399 0.02894 C -0.05382 0.0301 -0.05295 0.03102 -0.05208 0.03148 C -0.05174 0.03172 -0.05139 0.03172 -0.05104 0.03195 C -0.05035 0.03241 -0.04983 0.03264 -0.04913 0.03311 C -0.04878 0.03311 -0.04826 0.03334 -0.04792 0.03357 C -0.04462 0.03542 -0.04792 0.0338 -0.04531 0.03496 C -0.04496 0.03565 -0.04444 0.03611 -0.0441 0.03658 C -0.04392 0.03704 -0.04375 0.03773 -0.0434 0.0382 C -0.04271 0.03912 -0.04201 0.03912 -0.04115 0.03959 C -0.0408 0.04005 -0.04045 0.04074 -0.03993 0.04121 C -0.03906 0.04167 -0.03698 0.04213 -0.03698 0.04236 C -0.03663 0.0426 -0.03628 0.04283 -0.03576 0.04306 C -0.03212 0.04514 -0.03663 0.04167 -0.03229 0.04468 C -0.03108 0.04561 -0.02986 0.04676 -0.02847 0.04769 C -0.02812 0.04815 -0.0276 0.04838 -0.02708 0.04885 C -0.02674 0.04908 -0.02621 0.04908 -0.02587 0.04931 C -0.02552 0.04954 -0.02517 0.05 -0.02465 0.05023 C -0.02431 0.05047 -0.02396 0.05047 -0.02361 0.0507 C -0.02326 0.05116 -0.02292 0.05162 -0.0224 0.05186 C -0.02118 0.05255 -0.01996 0.05301 -0.01858 0.05324 C -0.01806 0.05371 -0.01753 0.05394 -0.01719 0.0544 C -0.01667 0.05463 -0.01632 0.0551 -0.01597 0.05533 C -0.01528 0.05579 -0.01371 0.05648 -0.01371 0.05672 C -0.01267 0.05787 -0.01267 0.05811 -0.01146 0.0588 C -0.01094 0.05926 -0.01024 0.05949 -0.0099 0.05996 C -0.00903 0.06088 -0.00851 0.06204 -0.00764 0.06297 C -0.00382 0.0669 -0.00851 0.06181 -0.00451 0.06644 C -0.00382 0.06736 -0.00278 0.06829 -0.00191 0.06898 C -0.00017 0.07246 -0.00069 0.07084 -2.77778E-7 0.07361 C 0.00017 0.07709 0.00017 0.08033 0.00035 0.0838 C 0.00052 0.08426 0.00087 0.08473 0.00087 0.08519 C 0.00087 0.08704 0.00069 0.08866 0.00035 0.09028 C -0.00017 0.09398 -0.00017 0.0926 -0.00104 0.09491 C -0.00312 0.09977 -0.00156 0.09815 -0.00382 0.1 C -0.00434 0.10116 -0.00469 0.10209 -0.00573 0.10301 C -0.00608 0.10348 -0.00677 0.10371 -0.00729 0.10417 C -0.01042 0.10672 -0.00833 0.10556 -0.01059 0.10672 C -0.01441 0.11019 -0.01042 0.10672 -0.01337 0.10857 C -0.01371 0.10903 -0.01406 0.10949 -0.01441 0.10973 C -0.0151 0.10996 -0.0158 0.10996 -0.01632 0.11019 C -0.01719 0.11042 -0.01788 0.11088 -0.01858 0.11111 L -0.02014 0.11181 C -0.02517 0.11158 -0.03038 0.11158 -0.03542 0.11111 C -0.03576 0.11111 -0.03611 0.11088 -0.03663 0.11065 C -0.03785 0.11019 -0.04028 0.10973 -0.04028 0.10996 C -0.0408 0.10926 -0.04115 0.10903 -0.04149 0.10857 C -0.04219 0.10834 -0.04358 0.10787 -0.0441 0.10764 C -0.04687 0.10672 -0.0441 0.10718 -0.04913 0.10602 C -0.05121 0.10579 -0.05156 0.10579 -0.0533 0.1051 C -0.05365 0.10486 -0.05417 0.10486 -0.05451 0.10463 C -0.05712 0.10278 -0.05382 0.1044 -0.05712 0.10255 C -0.05781 0.10209 -0.05937 0.10162 -0.05937 0.10186 C -0.05972 0.10116 -0.06024 0.10093 -0.06059 0.10047 C -0.06076 0.1 -0.06059 0.09931 -0.06094 0.09908 C -0.06128 0.09861 -0.06198 0.09792 -0.06198 0.09815 " pathEditMode="relative" rAng="0" ptsTypes="AAAAAAAAAAAAAAAAAAAAAAAAAAAAAAAAAAAAAAAAAAAAAAAAAAAAAAAAAAAAAAAAAAAAAAAAAAAAAA">
                                      <p:cBhvr>
                                        <p:cTn id="40" dur="2750" fill="hold"/>
                                        <p:tgtEl>
                                          <p:spTgt spid="26"/>
                                        </p:tgtEl>
                                        <p:attrNameLst>
                                          <p:attrName>ppt_x</p:attrName>
                                          <p:attrName>ppt_y</p:attrName>
                                        </p:attrNameLst>
                                      </p:cBhvr>
                                      <p:rCtr x="-3056" y="4977"/>
                                    </p:animMotion>
                                  </p:childTnLst>
                                </p:cTn>
                              </p:par>
                            </p:childTnLst>
                          </p:cTn>
                        </p:par>
                        <p:par>
                          <p:cTn id="41" fill="hold">
                            <p:stCondLst>
                              <p:cond delay="10850"/>
                            </p:stCondLst>
                            <p:childTnLst>
                              <p:par>
                                <p:cTn id="42" presetID="10" presetClass="exit" presetSubtype="0" fill="hold" nodeType="afterEffect">
                                  <p:stCondLst>
                                    <p:cond delay="0"/>
                                  </p:stCondLst>
                                  <p:childTnLst>
                                    <p:animEffect transition="out" filter="fade">
                                      <p:cBhvr>
                                        <p:cTn id="43" dur="500"/>
                                        <p:tgtEl>
                                          <p:spTgt spid="26"/>
                                        </p:tgtEl>
                                      </p:cBhvr>
                                    </p:animEffect>
                                    <p:set>
                                      <p:cBhvr>
                                        <p:cTn id="44" dur="1" fill="hold">
                                          <p:stCondLst>
                                            <p:cond delay="499"/>
                                          </p:stCondLst>
                                        </p:cTn>
                                        <p:tgtEl>
                                          <p:spTgt spid="26"/>
                                        </p:tgtEl>
                                        <p:attrNameLst>
                                          <p:attrName>style.visibility</p:attrName>
                                        </p:attrNameLst>
                                      </p:cBhvr>
                                      <p:to>
                                        <p:strVal val="hidden"/>
                                      </p:to>
                                    </p:set>
                                  </p:childTnLst>
                                </p:cTn>
                              </p:par>
                            </p:childTnLst>
                          </p:cTn>
                        </p:par>
                        <p:par>
                          <p:cTn id="45" fill="hold">
                            <p:stCondLst>
                              <p:cond delay="11350"/>
                            </p:stCondLst>
                            <p:childTnLst>
                              <p:par>
                                <p:cTn id="46" presetID="10" presetClass="entr" presetSubtype="0"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par>
                          <p:cTn id="49" fill="hold">
                            <p:stCondLst>
                              <p:cond delay="11850"/>
                            </p:stCondLst>
                            <p:childTnLst>
                              <p:par>
                                <p:cTn id="50" presetID="0" presetClass="path" presetSubtype="0" accel="50000" decel="50000" fill="hold" nodeType="afterEffect">
                                  <p:stCondLst>
                                    <p:cond delay="0"/>
                                  </p:stCondLst>
                                  <p:childTnLst>
                                    <p:animMotion origin="layout" path="M 2.5E-6 4.44444E-6 L -0.00087 0.09745 L 0.00364 0.12106 L 0.02309 0.12731 L 0.04444 0.11481 L 0.06927 0.08518 L 0.07118 0.00486 L 0.0684 0.11481 L 0.07673 0.12476 L 0.09253 0.12222 " pathEditMode="relative" rAng="0" ptsTypes="AAAAAAAAAA">
                                      <p:cBhvr>
                                        <p:cTn id="51" dur="2000" fill="hold"/>
                                        <p:tgtEl>
                                          <p:spTgt spid="27"/>
                                        </p:tgtEl>
                                        <p:attrNameLst>
                                          <p:attrName>ppt_x</p:attrName>
                                          <p:attrName>ppt_y</p:attrName>
                                        </p:attrNameLst>
                                      </p:cBhvr>
                                      <p:rCtr x="4583" y="6366"/>
                                    </p:animMotion>
                                  </p:childTnLst>
                                </p:cTn>
                              </p:par>
                            </p:childTnLst>
                          </p:cTn>
                        </p:par>
                        <p:par>
                          <p:cTn id="52" fill="hold">
                            <p:stCondLst>
                              <p:cond delay="13850"/>
                            </p:stCondLst>
                            <p:childTnLst>
                              <p:par>
                                <p:cTn id="53" presetID="10" presetClass="exit" presetSubtype="0" fill="hold" nodeType="afterEffect">
                                  <p:stCondLst>
                                    <p:cond delay="0"/>
                                  </p:stCondLst>
                                  <p:childTnLst>
                                    <p:animEffect transition="out" filter="fade">
                                      <p:cBhvr>
                                        <p:cTn id="54" dur="500"/>
                                        <p:tgtEl>
                                          <p:spTgt spid="27"/>
                                        </p:tgtEl>
                                      </p:cBhvr>
                                    </p:animEffect>
                                    <p:set>
                                      <p:cBhvr>
                                        <p:cTn id="55" dur="1" fill="hold">
                                          <p:stCondLst>
                                            <p:cond delay="499"/>
                                          </p:stCondLst>
                                        </p:cTn>
                                        <p:tgtEl>
                                          <p:spTgt spid="27"/>
                                        </p:tgtEl>
                                        <p:attrNameLst>
                                          <p:attrName>style.visibility</p:attrName>
                                        </p:attrNameLst>
                                      </p:cBhvr>
                                      <p:to>
                                        <p:strVal val="hidden"/>
                                      </p:to>
                                    </p:set>
                                  </p:childTnLst>
                                </p:cTn>
                              </p:par>
                            </p:childTnLst>
                          </p:cTn>
                        </p:par>
                        <p:par>
                          <p:cTn id="56" fill="hold">
                            <p:stCondLst>
                              <p:cond delay="14350"/>
                            </p:stCondLst>
                            <p:childTnLst>
                              <p:par>
                                <p:cTn id="57" presetID="10" presetClass="entr" presetSubtype="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par>
                          <p:cTn id="60" fill="hold">
                            <p:stCondLst>
                              <p:cond delay="14850"/>
                            </p:stCondLst>
                            <p:childTnLst>
                              <p:par>
                                <p:cTn id="61" presetID="0" presetClass="path" presetSubtype="0" accel="50000" decel="50000" fill="hold" nodeType="afterEffect">
                                  <p:stCondLst>
                                    <p:cond delay="0"/>
                                  </p:stCondLst>
                                  <p:childTnLst>
                                    <p:animMotion origin="layout" path="M 3.05556E-6 4.44444E-6 L 3.05556E-6 0.00023 C -0.00139 -0.00024 -0.00278 -0.00047 -0.00417 -0.0007 C -0.00504 -0.00093 -0.00591 -0.00186 -0.00695 -0.00186 L -0.01563 -0.00325 C -0.01615 -0.00348 -0.01667 -0.00371 -0.01702 -0.00371 C -0.02413 -0.0051 -0.02657 -0.00417 -0.03473 -0.00371 C -0.03525 -0.00348 -0.03594 -0.00301 -0.03646 -0.00255 C -0.03716 -0.00232 -0.03785 -0.00209 -0.03837 -0.00186 C -0.03889 -0.00186 -0.03924 -0.00162 -0.03976 -0.00139 C -0.04028 -0.00093 -0.04063 -0.00047 -0.04115 4.44444E-6 C -0.04358 0.00138 -0.04236 -0.00093 -0.04532 0.003 L -0.04809 0.00671 L -0.04948 0.00856 C -0.05104 0.01458 -0.04861 0.00532 -0.05087 0.01296 C -0.05261 0.01828 -0.05104 0.01481 -0.05278 0.01851 C -0.05295 0.01921 -0.05295 0.02013 -0.05313 0.02083 C -0.0533 0.02152 -0.05348 0.02222 -0.05365 0.02268 L -0.05452 0.02777 C -0.05469 0.03356 -0.05486 0.03958 -0.05504 0.0456 C -0.05504 0.04652 -0.05538 0.04722 -0.05556 0.04814 C -0.05573 0.05 -0.05591 0.05185 -0.05591 0.0537 C -0.05591 0.06828 -0.05591 0.08287 -0.05556 0.09745 C -0.05556 0.09814 -0.05521 0.09861 -0.05504 0.0993 C -0.05226 0.11435 -0.05625 0.09444 -0.05417 0.10416 C -0.05348 0.10717 -0.05382 0.10763 -0.05174 0.11041 C -0.05139 0.11111 -0.05087 0.1118 -0.05035 0.11226 C -0.04948 0.11319 -0.04757 0.11481 -0.04757 0.11504 L -0.03976 0.11967 C -0.03837 0.1199 -0.03698 0.12013 -0.03559 0.12037 C -0.03473 0.1206 -0.03386 0.12106 -0.03282 0.12106 C -0.03091 0.12106 -0.02882 0.1206 -0.02674 0.12037 C -0.02639 0.1199 -0.02587 0.11944 -0.02535 0.11898 C -0.02483 0.11875 -0.02413 0.11875 -0.02361 0.11851 C -0.02309 0.11828 -0.02257 0.11805 -0.02223 0.11782 C -0.01997 0.11597 -0.02136 0.11689 -0.01806 0.11527 L -0.01667 0.11481 C -0.01441 0.11273 -0.0158 0.11365 -0.0125 0.11226 C -0.01198 0.11203 -0.01146 0.11203 -0.01111 0.11157 C -0.00973 0.11041 -0.00938 0.11041 -0.00834 0.10856 C -0.00643 0.10555 -0.00851 0.10787 -0.00591 0.10555 C -0.00452 0.10231 -0.00556 0.10416 -0.00226 0.10115 L -0.00087 0.1 C -0.00052 0.0993 -0.00018 0.09884 3.05556E-6 0.09814 C 0.00034 0.09722 0.00052 0.09629 0.00104 0.0956 C 0.00139 0.0949 0.00191 0.09444 0.00243 0.09375 C 0.00277 0.09328 0.0033 0.09189 0.0033 0.09213 L 0.01111 0.08194 C 0.01128 0.08009 0.01146 0.07824 0.01163 0.07638 C 0.01163 0.07592 0.01198 0.07523 0.01215 0.07453 C 0.01232 0.07291 0.01267 0.07129 0.01302 0.06967 C 0.01319 0.06875 0.01319 0.06805 0.01354 0.06713 L 0.01441 0.06342 L 0.01493 0.06157 C 0.01493 0.06018 0.0151 0.05879 0.01527 0.0574 C 0.01545 0.05671 0.01562 0.05601 0.0158 0.05555 C 0.01614 0.053 0.01666 0.04814 0.01666 0.04838 C 0.01649 0.04213 0.01649 0.03611 0.01632 0.03009 C 0.01614 0.02939 0.01597 0.02893 0.0158 0.02824 C 0.01545 0.02662 0.01493 0.02338 0.01493 0.02361 C 0.01389 0.01157 0.01406 0.01574 0.01493 -0.00325 C 0.01493 -0.00394 0.01527 -0.00556 0.01527 -0.00533 L 0.01215 0.0993 C 0.01215 0.10231 0.01215 0.10509 0.0125 0.10787 C 0.01302 0.11226 0.01319 0.11088 0.01493 0.11342 C 0.01527 0.11412 0.01545 0.11481 0.0158 0.11527 C 0.01614 0.1162 0.01614 0.11713 0.01666 0.11782 C 0.01823 0.1199 0.01909 0.12013 0.02083 0.12106 C 0.02361 0.12083 0.02639 0.1206 0.02916 0.12037 C 0.02986 0.12013 0.03038 0.12013 0.03107 0.11967 C 0.03177 0.11921 0.03385 0.11689 0.03437 0.11666 C 0.03472 0.1162 0.03576 0.11597 0.03576 0.1162 " pathEditMode="relative" rAng="0" ptsTypes="AAAAAAAAAAAAAAAAAAAAAAAAAAAAAAAAAAAAAAAAAAAAAAAAAAAAAAAAAAAAAAAAAAAAAAAA">
                                      <p:cBhvr>
                                        <p:cTn id="62" dur="3000" fill="hold"/>
                                        <p:tgtEl>
                                          <p:spTgt spid="28"/>
                                        </p:tgtEl>
                                        <p:attrNameLst>
                                          <p:attrName>ppt_x</p:attrName>
                                          <p:attrName>ppt_y</p:attrName>
                                        </p:attrNameLst>
                                      </p:cBhvr>
                                      <p:rCtr x="-1007" y="5764"/>
                                    </p:animMotion>
                                  </p:childTnLst>
                                </p:cTn>
                              </p:par>
                            </p:childTnLst>
                          </p:cTn>
                        </p:par>
                        <p:par>
                          <p:cTn id="63" fill="hold">
                            <p:stCondLst>
                              <p:cond delay="17850"/>
                            </p:stCondLst>
                            <p:childTnLst>
                              <p:par>
                                <p:cTn id="64" presetID="10" presetClass="exit" presetSubtype="0" fill="hold" nodeType="afterEffect">
                                  <p:stCondLst>
                                    <p:cond delay="0"/>
                                  </p:stCondLst>
                                  <p:childTnLst>
                                    <p:animEffect transition="out" filter="fade">
                                      <p:cBhvr>
                                        <p:cTn id="65" dur="500"/>
                                        <p:tgtEl>
                                          <p:spTgt spid="28"/>
                                        </p:tgtEl>
                                      </p:cBhvr>
                                    </p:animEffect>
                                    <p:set>
                                      <p:cBhvr>
                                        <p:cTn id="66" dur="1" fill="hold">
                                          <p:stCondLst>
                                            <p:cond delay="499"/>
                                          </p:stCondLst>
                                        </p:cTn>
                                        <p:tgtEl>
                                          <p:spTgt spid="28"/>
                                        </p:tgtEl>
                                        <p:attrNameLst>
                                          <p:attrName>style.visibility</p:attrName>
                                        </p:attrNameLst>
                                      </p:cBhvr>
                                      <p:to>
                                        <p:strVal val="hidden"/>
                                      </p:to>
                                    </p:set>
                                  </p:childTnLst>
                                </p:cTn>
                              </p:par>
                            </p:childTnLst>
                          </p:cTn>
                        </p:par>
                        <p:par>
                          <p:cTn id="67" fill="hold">
                            <p:stCondLst>
                              <p:cond delay="18350"/>
                            </p:stCondLst>
                            <p:childTnLst>
                              <p:par>
                                <p:cTn id="68" presetID="10" presetClass="entr" presetSubtype="0" fill="hold"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childTnLst>
                          </p:cTn>
                        </p:par>
                        <p:par>
                          <p:cTn id="71" fill="hold">
                            <p:stCondLst>
                              <p:cond delay="18850"/>
                            </p:stCondLst>
                            <p:childTnLst>
                              <p:par>
                                <p:cTn id="72" presetID="0" presetClass="path" presetSubtype="0" accel="50000" decel="50000" fill="hold" nodeType="afterEffect">
                                  <p:stCondLst>
                                    <p:cond delay="0"/>
                                  </p:stCondLst>
                                  <p:childTnLst>
                                    <p:animMotion origin="layout" path="M -2.77778E-7 5.55112E-17 L -0.0033 0.17616 C -0.0033 0.17662 -0.00035 0.19213 0.00347 0.19306 C 0.00729 0.19375 0.01111 0.1919 0.01493 0.19144 C 0.01944 0.18935 0.01754 0.19097 0.02083 0.18681 " pathEditMode="relative" rAng="0" ptsTypes="AAAAA">
                                      <p:cBhvr>
                                        <p:cTn id="73" dur="2500" fill="hold"/>
                                        <p:tgtEl>
                                          <p:spTgt spid="29"/>
                                        </p:tgtEl>
                                        <p:attrNameLst>
                                          <p:attrName>ppt_x</p:attrName>
                                          <p:attrName>ppt_y</p:attrName>
                                        </p:attrNameLst>
                                      </p:cBhvr>
                                      <p:rCtr x="868" y="9653"/>
                                    </p:animMotion>
                                  </p:childTnLst>
                                </p:cTn>
                              </p:par>
                            </p:childTnLst>
                          </p:cTn>
                        </p:par>
                        <p:par>
                          <p:cTn id="74" fill="hold">
                            <p:stCondLst>
                              <p:cond delay="21350"/>
                            </p:stCondLst>
                            <p:childTnLst>
                              <p:par>
                                <p:cTn id="75" presetID="10" presetClass="exit" presetSubtype="0" fill="hold" nodeType="afterEffect">
                                  <p:stCondLst>
                                    <p:cond delay="0"/>
                                  </p:stCondLst>
                                  <p:childTnLst>
                                    <p:animEffect transition="out" filter="fade">
                                      <p:cBhvr>
                                        <p:cTn id="76" dur="500"/>
                                        <p:tgtEl>
                                          <p:spTgt spid="29"/>
                                        </p:tgtEl>
                                      </p:cBhvr>
                                    </p:animEffect>
                                    <p:set>
                                      <p:cBhvr>
                                        <p:cTn id="7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020050" y="227397"/>
            <a:ext cx="1123947" cy="504056"/>
            <a:chOff x="8020930" y="1700808"/>
            <a:chExt cx="1159582" cy="504056"/>
          </a:xfrm>
          <a:solidFill>
            <a:schemeClr val="accent6"/>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Teach</a:t>
              </a:r>
            </a:p>
          </p:txBody>
        </p:sp>
      </p:grpSp>
      <p:grpSp>
        <p:nvGrpSpPr>
          <p:cNvPr id="11" name="Write Action"/>
          <p:cNvGrpSpPr>
            <a:grpSpLocks/>
          </p:cNvGrpSpPr>
          <p:nvPr/>
        </p:nvGrpSpPr>
        <p:grpSpPr bwMode="auto">
          <a:xfrm>
            <a:off x="6915150" y="5516563"/>
            <a:ext cx="1544638" cy="720725"/>
            <a:chOff x="6914614" y="5517232"/>
            <a:chExt cx="1545818" cy="720080"/>
          </a:xfrm>
        </p:grpSpPr>
        <p:grpSp>
          <p:nvGrpSpPr>
            <p:cNvPr id="12" name="Write action"/>
            <p:cNvGrpSpPr>
              <a:grpSpLocks/>
            </p:cNvGrpSpPr>
            <p:nvPr/>
          </p:nvGrpSpPr>
          <p:grpSpPr bwMode="auto">
            <a:xfrm>
              <a:off x="6914614" y="5517232"/>
              <a:ext cx="1545818" cy="720080"/>
              <a:chOff x="6914614" y="5517232"/>
              <a:chExt cx="1545818" cy="720080"/>
            </a:xfrm>
          </p:grpSpPr>
          <p:sp>
            <p:nvSpPr>
              <p:cNvPr id="14" name="Rectangle: Rounded Corners 12">
                <a:extLst>
                  <a:ext uri="{FF2B5EF4-FFF2-40B4-BE49-F238E27FC236}">
                    <a16:creationId xmlns:a16="http://schemas.microsoft.com/office/drawing/2014/main" xmlns="" id="{602A076B-8F29-4165-A4BA-BDAB268982F1}"/>
                  </a:ext>
                </a:extLst>
              </p:cNvPr>
              <p:cNvSpPr/>
              <p:nvPr/>
            </p:nvSpPr>
            <p:spPr>
              <a:xfrm>
                <a:off x="6914614" y="5650463"/>
                <a:ext cx="1099389" cy="432999"/>
              </a:xfrm>
              <a:prstGeom prst="roundRect">
                <a:avLst>
                  <a:gd name="adj" fmla="val 50000"/>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latin typeface="Twinkl SemiBold" pitchFamily="2" charset="0"/>
                  </a:rPr>
                  <a:t>Play</a:t>
                </a:r>
              </a:p>
            </p:txBody>
          </p:sp>
          <p:sp>
            <p:nvSpPr>
              <p:cNvPr id="15" name="Oval 14">
                <a:extLst>
                  <a:ext uri="{FF2B5EF4-FFF2-40B4-BE49-F238E27FC236}">
                    <a16:creationId xmlns:a16="http://schemas.microsoft.com/office/drawing/2014/main" xmlns="" id="{8AACD1DB-F3E2-48FF-A4D2-1D79EC5D1DD8}"/>
                  </a:ext>
                </a:extLst>
              </p:cNvPr>
              <p:cNvSpPr/>
              <p:nvPr/>
            </p:nvSpPr>
            <p:spPr>
              <a:xfrm>
                <a:off x="7740745" y="5517232"/>
                <a:ext cx="719687" cy="720080"/>
              </a:xfrm>
              <a:prstGeom prst="ellipse">
                <a:avLst/>
              </a:prstGeom>
              <a:solidFill>
                <a:schemeClr val="bg1"/>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pic>
          <p:nvPicPr>
            <p:cNvPr id="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56376" y="5517232"/>
              <a:ext cx="504056" cy="50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Rectangle 22"/>
          <p:cNvSpPr/>
          <p:nvPr/>
        </p:nvSpPr>
        <p:spPr>
          <a:xfrm>
            <a:off x="1118170" y="2105561"/>
            <a:ext cx="6907660" cy="2646878"/>
          </a:xfrm>
          <a:prstGeom prst="rect">
            <a:avLst/>
          </a:prstGeom>
        </p:spPr>
        <p:txBody>
          <a:bodyPr wrap="none">
            <a:spAutoFit/>
          </a:bodyPr>
          <a:lstStyle/>
          <a:p>
            <a:r>
              <a:rPr lang="en-GB" sz="16600" dirty="0">
                <a:ln w="28575">
                  <a:solidFill>
                    <a:schemeClr val="tx1"/>
                  </a:solidFill>
                </a:ln>
                <a:solidFill>
                  <a:schemeClr val="bg1"/>
                </a:solidFill>
                <a:latin typeface="Twinkl SemiBold" pitchFamily="2" charset="0"/>
              </a:rPr>
              <a:t>closure</a:t>
            </a:r>
            <a:endParaRPr lang="en-GB" sz="16600" dirty="0"/>
          </a:p>
        </p:txBody>
      </p:sp>
      <p:pic>
        <p:nvPicPr>
          <p:cNvPr id="18" name="Picture 17">
            <a:extLst>
              <a:ext uri="{FF2B5EF4-FFF2-40B4-BE49-F238E27FC236}">
                <a16:creationId xmlns:a16="http://schemas.microsoft.com/office/drawing/2014/main" xmlns="" id="{0E785518-25B0-4FF0-A32D-3D5F61D86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0493" y="2598256"/>
            <a:ext cx="710150" cy="707937"/>
          </a:xfrm>
          <a:prstGeom prst="rect">
            <a:avLst/>
          </a:prstGeom>
        </p:spPr>
      </p:pic>
      <p:pic>
        <p:nvPicPr>
          <p:cNvPr id="19" name="Picture 18">
            <a:extLst>
              <a:ext uri="{FF2B5EF4-FFF2-40B4-BE49-F238E27FC236}">
                <a16:creationId xmlns:a16="http://schemas.microsoft.com/office/drawing/2014/main" xmlns="" id="{0E785518-25B0-4FF0-A32D-3D5F61D86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6852" y="2037262"/>
            <a:ext cx="710150" cy="707937"/>
          </a:xfrm>
          <a:prstGeom prst="rect">
            <a:avLst/>
          </a:prstGeom>
        </p:spPr>
      </p:pic>
      <p:pic>
        <p:nvPicPr>
          <p:cNvPr id="20" name="Picture 19">
            <a:extLst>
              <a:ext uri="{FF2B5EF4-FFF2-40B4-BE49-F238E27FC236}">
                <a16:creationId xmlns:a16="http://schemas.microsoft.com/office/drawing/2014/main" xmlns="" id="{0E785518-25B0-4FF0-A32D-3D5F61D86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3057" y="2535228"/>
            <a:ext cx="710150" cy="707937"/>
          </a:xfrm>
          <a:prstGeom prst="rect">
            <a:avLst/>
          </a:prstGeom>
        </p:spPr>
      </p:pic>
      <p:pic>
        <p:nvPicPr>
          <p:cNvPr id="24" name="Picture 23">
            <a:extLst>
              <a:ext uri="{FF2B5EF4-FFF2-40B4-BE49-F238E27FC236}">
                <a16:creationId xmlns:a16="http://schemas.microsoft.com/office/drawing/2014/main" xmlns="" id="{0E785518-25B0-4FF0-A32D-3D5F61D86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3381" y="2617373"/>
            <a:ext cx="710150" cy="707937"/>
          </a:xfrm>
          <a:prstGeom prst="rect">
            <a:avLst/>
          </a:prstGeom>
        </p:spPr>
      </p:pic>
      <p:pic>
        <p:nvPicPr>
          <p:cNvPr id="30" name="Picture 29">
            <a:extLst>
              <a:ext uri="{FF2B5EF4-FFF2-40B4-BE49-F238E27FC236}">
                <a16:creationId xmlns:a16="http://schemas.microsoft.com/office/drawing/2014/main" xmlns="" id="{0E785518-25B0-4FF0-A32D-3D5F61D86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7514" y="2522757"/>
            <a:ext cx="710150" cy="707937"/>
          </a:xfrm>
          <a:prstGeom prst="rect">
            <a:avLst/>
          </a:prstGeom>
        </p:spPr>
      </p:pic>
      <p:pic>
        <p:nvPicPr>
          <p:cNvPr id="31" name="Picture 30">
            <a:extLst>
              <a:ext uri="{FF2B5EF4-FFF2-40B4-BE49-F238E27FC236}">
                <a16:creationId xmlns:a16="http://schemas.microsoft.com/office/drawing/2014/main" xmlns="" id="{0E785518-25B0-4FF0-A32D-3D5F61D86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0384" y="2522758"/>
            <a:ext cx="710150" cy="707937"/>
          </a:xfrm>
          <a:prstGeom prst="rect">
            <a:avLst/>
          </a:prstGeom>
        </p:spPr>
      </p:pic>
      <p:pic>
        <p:nvPicPr>
          <p:cNvPr id="32" name="Picture 31">
            <a:extLst>
              <a:ext uri="{FF2B5EF4-FFF2-40B4-BE49-F238E27FC236}">
                <a16:creationId xmlns:a16="http://schemas.microsoft.com/office/drawing/2014/main" xmlns="" id="{0E785518-25B0-4FF0-A32D-3D5F61D86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8218" y="3012308"/>
            <a:ext cx="710150" cy="707937"/>
          </a:xfrm>
          <a:prstGeom prst="rect">
            <a:avLst/>
          </a:prstGeom>
        </p:spPr>
      </p:pic>
    </p:spTree>
    <p:extLst>
      <p:ext uri="{BB962C8B-B14F-4D97-AF65-F5344CB8AC3E}">
        <p14:creationId xmlns:p14="http://schemas.microsoft.com/office/powerpoint/2010/main" val="531836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4.72222E-6 4.44444E-6 L -0.01389 -0.00602 L -0.02865 -0.00602 L -0.05087 0.00254 L -0.06112 0.02963 L -0.06563 0.0618 L -0.06198 0.09375 L -0.05278 0.10856 L -0.04167 0.11736 L -0.02223 0.11736 L -0.00556 0.1074 L 0.00468 0.09884 " pathEditMode="relative" rAng="0" ptsTypes="AAAAAAAAAAAA">
                                      <p:cBhvr>
                                        <p:cTn id="10" dur="2000" fill="hold"/>
                                        <p:tgtEl>
                                          <p:spTgt spid="18"/>
                                        </p:tgtEl>
                                        <p:attrNameLst>
                                          <p:attrName>ppt_x</p:attrName>
                                          <p:attrName>ppt_y</p:attrName>
                                        </p:attrNameLst>
                                      </p:cBhvr>
                                      <p:rCtr x="-3056" y="5556"/>
                                    </p:animMotion>
                                  </p:childTnLst>
                                </p:cTn>
                              </p:par>
                            </p:childTnLst>
                          </p:cTn>
                        </p:par>
                        <p:par>
                          <p:cTn id="11" fill="hold">
                            <p:stCondLst>
                              <p:cond delay="2500"/>
                            </p:stCondLst>
                            <p:childTnLst>
                              <p:par>
                                <p:cTn id="12" presetID="10" presetClass="exit" presetSubtype="0" fill="hold" nodeType="afterEffect">
                                  <p:stCondLst>
                                    <p:cond delay="0"/>
                                  </p:stCondLst>
                                  <p:childTnLst>
                                    <p:animEffect transition="out" filter="fade">
                                      <p:cBhvr>
                                        <p:cTn id="13" dur="500"/>
                                        <p:tgtEl>
                                          <p:spTgt spid="18"/>
                                        </p:tgtEl>
                                      </p:cBhvr>
                                    </p:animEffect>
                                    <p:set>
                                      <p:cBhvr>
                                        <p:cTn id="14" dur="1" fill="hold">
                                          <p:stCondLst>
                                            <p:cond delay="499"/>
                                          </p:stCondLst>
                                        </p:cTn>
                                        <p:tgtEl>
                                          <p:spTgt spid="18"/>
                                        </p:tgtEl>
                                        <p:attrNameLst>
                                          <p:attrName>style.visibility</p:attrName>
                                        </p:attrNameLst>
                                      </p:cBhvr>
                                      <p:to>
                                        <p:strVal val="hidden"/>
                                      </p:to>
                                    </p:se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par>
                          <p:cTn id="19" fill="hold">
                            <p:stCondLst>
                              <p:cond delay="3500"/>
                            </p:stCondLst>
                            <p:childTnLst>
                              <p:par>
                                <p:cTn id="20" presetID="0" presetClass="path" presetSubtype="0" accel="50000" decel="50000" fill="hold" nodeType="afterEffect">
                                  <p:stCondLst>
                                    <p:cond delay="0"/>
                                  </p:stCondLst>
                                  <p:childTnLst>
                                    <p:animMotion origin="layout" path="M -3.88889E-6 -1.11111E-6 L -0.00329 0.17616 C -0.00329 0.17662 -0.00034 0.19213 0.00348 0.19306 C 0.0073 0.19375 0.01112 0.1919 0.01493 0.19144 C 0.01945 0.18935 0.01754 0.19097 0.02084 0.18681 " pathEditMode="relative" rAng="0" ptsTypes="AAAAA">
                                      <p:cBhvr>
                                        <p:cTn id="21" dur="2500" fill="hold"/>
                                        <p:tgtEl>
                                          <p:spTgt spid="19"/>
                                        </p:tgtEl>
                                        <p:attrNameLst>
                                          <p:attrName>ppt_x</p:attrName>
                                          <p:attrName>ppt_y</p:attrName>
                                        </p:attrNameLst>
                                      </p:cBhvr>
                                      <p:rCtr x="868" y="9653"/>
                                    </p:animMotion>
                                  </p:childTnLst>
                                </p:cTn>
                              </p:par>
                            </p:childTnLst>
                          </p:cTn>
                        </p:par>
                        <p:par>
                          <p:cTn id="22" fill="hold">
                            <p:stCondLst>
                              <p:cond delay="6000"/>
                            </p:stCondLst>
                            <p:childTnLst>
                              <p:par>
                                <p:cTn id="23" presetID="10" presetClass="exit" presetSubtype="0" fill="hold" nodeType="after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par>
                          <p:cTn id="26" fill="hold">
                            <p:stCondLst>
                              <p:cond delay="6500"/>
                            </p:stCondLst>
                            <p:childTnLst>
                              <p:par>
                                <p:cTn id="27" presetID="10"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p:stCondLst>
                              <p:cond delay="7000"/>
                            </p:stCondLst>
                            <p:childTnLst>
                              <p:par>
                                <p:cTn id="31" presetID="0" presetClass="path" presetSubtype="0" accel="50000" decel="50000" fill="hold" nodeType="afterEffect">
                                  <p:stCondLst>
                                    <p:cond delay="0"/>
                                  </p:stCondLst>
                                  <p:childTnLst>
                                    <p:animMotion origin="layout" path="M 1.11111E-6 3.7037E-6 L 1.11111E-6 0.00023 C -0.00504 3.7037E-6 -0.01007 0.00023 -0.01511 0.00046 C -0.01563 0.00046 -0.01615 0.00092 -0.01667 0.00115 C -0.01719 0.00139 -0.01754 0.00208 -0.01806 0.00231 C -0.01892 0.00301 -0.01997 0.00301 -0.02083 0.0037 C -0.02986 0.01157 -0.02014 0.00347 -0.02517 0.00694 C -0.0257 0.00717 -0.02604 0.00787 -0.02656 0.0081 C -0.02708 0.00833 -0.02761 0.00833 -0.02795 0.00879 C -0.02899 0.00949 -0.0309 0.01134 -0.0309 0.01157 C -0.03108 0.0118 -0.03142 0.0125 -0.03177 0.01319 C -0.03299 0.01504 -0.03316 0.01504 -0.03455 0.0162 C -0.0349 0.01689 -0.03524 0.01759 -0.03559 0.01828 C -0.03594 0.01875 -0.03663 0.01875 -0.03698 0.01944 C -0.03733 0.02014 -0.03715 0.02129 -0.0375 0.02199 C -0.03802 0.02338 -0.03906 0.0243 -0.03941 0.02569 L -0.0408 0.03148 C -0.04097 0.03217 -0.04115 0.03264 -0.04132 0.03333 C -0.04236 0.03935 -0.04167 0.0368 -0.04323 0.04097 C -0.04323 0.04467 -0.04358 0.04861 -0.04358 0.05231 C -0.04392 0.05926 -0.04375 0.06527 -0.04462 0.07199 C -0.04462 0.07268 -0.04497 0.07361 -0.04497 0.07453 C -0.04497 0.08055 -0.04479 0.08657 -0.04462 0.09282 C -0.04445 0.09375 -0.04445 0.0949 -0.0441 0.09583 C -0.04392 0.09652 -0.0434 0.09722 -0.04323 0.09768 C -0.04306 0.09884 -0.04288 0.1 -0.04271 0.10092 C -0.04236 0.10231 -0.04201 0.10347 -0.04167 0.10486 C -0.04063 0.11111 -0.04115 0.1081 -0.03976 0.11365 C -0.03976 0.11412 -0.03958 0.11504 -0.03941 0.11551 C -0.03906 0.1162 -0.03872 0.11666 -0.03837 0.11736 C -0.03698 0.12106 -0.03924 0.11759 -0.03646 0.12106 C -0.03559 0.12523 -0.03698 0.12129 -0.0342 0.12361 C -0.03368 0.12407 -0.03368 0.125 -0.03316 0.12569 C -0.03125 0.12777 -0.0316 0.12615 -0.02986 0.12754 C -0.02882 0.12824 -0.02813 0.12963 -0.02708 0.13009 C -0.02465 0.13078 -0.0257 0.13032 -0.02379 0.13125 C -0.02205 0.13356 -0.02344 0.13194 -0.02031 0.1331 C -0.01458 0.13541 -0.02101 0.13402 -0.01285 0.13518 L 0.00764 0.13449 C 0.00885 0.13426 0.01024 0.13426 0.01146 0.13379 C 0.0118 0.13356 0.01198 0.13287 0.01233 0.13264 C 0.01354 0.13194 0.01493 0.13171 0.01614 0.13125 C 0.01858 0.13055 0.01736 0.13101 0.01944 0.13009 L 0.02222 0.12754 C 0.02274 0.12708 0.02326 0.12685 0.02378 0.12615 C 0.02604 0.12314 0.02483 0.1243 0.02708 0.12245 C 0.02917 0.11805 0.02812 0.11967 0.02986 0.11736 C 0.03003 0.11643 0.03003 0.11574 0.03038 0.11481 C 0.03055 0.11435 0.03108 0.11412 0.03125 0.11365 C 0.03472 0.10764 0.03177 0.1118 0.03455 0.10787 C 0.03628 0.10092 0.03368 0.11157 0.03611 0.10416 C 0.03646 0.10301 0.03663 0.10162 0.03698 0.10023 L 0.0375 0.09838 C 0.03767 0.09768 0.03785 0.09722 0.03802 0.09652 C 0.03802 0.0956 0.03819 0.0949 0.03837 0.09398 C 0.03871 0.09282 0.03941 0.09027 0.03941 0.09051 C 0.03958 0.08889 0.03993 0.08773 0.03993 0.08634 C 0.03993 0.07592 0.03958 0.06527 0.03941 0.05486 C 0.03941 0.0537 0.03802 0.04884 0.03802 0.04861 C 0.03785 0.04791 0.03767 0.04722 0.0375 0.04652 C 0.03715 0.04606 0.0368 0.04537 0.03646 0.04467 C 0.03611 0.04351 0.03594 0.04213 0.03559 0.04097 L 0.03507 0.03912 C 0.03489 0.03842 0.03472 0.03773 0.03455 0.03726 C 0.03455 0.03634 0.03437 0.03541 0.0342 0.03472 C 0.03368 0.03333 0.03299 0.0324 0.03229 0.03148 L 0.03125 0.02777 C 0.03108 0.02708 0.03108 0.02639 0.0309 0.02569 L 0.02986 0.02384 C 0.02969 0.02314 0.02969 0.02222 0.02934 0.02129 C 0.02899 0.0206 0.02847 0.02014 0.02795 0.01944 C 0.0276 0.01898 0.02743 0.01805 0.02708 0.01759 C 0.02621 0.0162 0.02569 0.01597 0.02465 0.01504 C 0.0243 0.01435 0.02413 0.01365 0.02378 0.01319 C 0.01979 0.00856 0.02222 0.0118 0.01944 0.00995 C 0.0158 0.00764 0.02014 0.00972 0.01667 0.0081 C 0.01632 0.00787 0.01389 0.00532 0.01337 0.00486 C 0.01233 0.00439 0.01146 0.00416 0.01042 0.0037 C 0.00989 0.00347 0.00955 0.00324 0.00903 0.00301 C 0.00833 0.00254 0.00781 0.00208 0.00712 0.00185 C 0.00625 0.00139 0.00521 0.00092 0.00434 0.00046 L 1.11111E-6 3.7037E-6 Z " pathEditMode="relative" rAng="0" ptsTypes="AAAAAAAAAAAAAAAAAAAAAAAAAAAAAAAAAAAAAAAAAAAAAAAAAAAAAAAAAAAAAAAAAAAAAAAAAAAAAAAAAA">
                                      <p:cBhvr>
                                        <p:cTn id="32" dur="3000" fill="hold"/>
                                        <p:tgtEl>
                                          <p:spTgt spid="20"/>
                                        </p:tgtEl>
                                        <p:attrNameLst>
                                          <p:attrName>ppt_x</p:attrName>
                                          <p:attrName>ppt_y</p:attrName>
                                        </p:attrNameLst>
                                      </p:cBhvr>
                                      <p:rCtr x="-260" y="6759"/>
                                    </p:animMotion>
                                  </p:childTnLst>
                                </p:cTn>
                              </p:par>
                            </p:childTnLst>
                          </p:cTn>
                        </p:par>
                        <p:par>
                          <p:cTn id="33" fill="hold">
                            <p:stCondLst>
                              <p:cond delay="10000"/>
                            </p:stCondLst>
                            <p:childTnLst>
                              <p:par>
                                <p:cTn id="34" presetID="10" presetClass="exit" presetSubtype="0" fill="hold" nodeType="afterEffect">
                                  <p:stCondLst>
                                    <p:cond delay="0"/>
                                  </p:stCondLst>
                                  <p:childTnLst>
                                    <p:animEffect transition="out" filter="fade">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childTnLst>
                          </p:cTn>
                        </p:par>
                        <p:par>
                          <p:cTn id="37" fill="hold">
                            <p:stCondLst>
                              <p:cond delay="10500"/>
                            </p:stCondLst>
                            <p:childTnLst>
                              <p:par>
                                <p:cTn id="38" presetID="10" presetClass="entr" presetSubtype="0"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par>
                          <p:cTn id="41" fill="hold">
                            <p:stCondLst>
                              <p:cond delay="11000"/>
                            </p:stCondLst>
                            <p:childTnLst>
                              <p:par>
                                <p:cTn id="42" presetID="0" presetClass="path" presetSubtype="0" accel="50000" decel="50000" fill="hold" nodeType="afterEffect">
                                  <p:stCondLst>
                                    <p:cond delay="0"/>
                                  </p:stCondLst>
                                  <p:childTnLst>
                                    <p:animMotion origin="layout" path="M 3.88889E-6 -3.33333E-6 L 3.88889E-6 0.00023 C -0.0007 -0.00115 -0.00122 -0.00231 -0.00191 -0.00347 C -0.00296 -0.00532 -0.00382 -0.00578 -0.00539 -0.00717 C -0.0066 -0.00833 -0.00695 -0.00879 -0.00868 -0.00902 C -0.01007 -0.00949 -0.01164 -0.00972 -0.01285 -0.01018 C -0.01285 -0.00995 -0.01667 -0.01134 -0.01754 -0.01157 L -0.0191 -0.01203 C -0.02431 -0.01203 -0.02952 -0.01203 -0.03473 -0.01157 C -0.03785 -0.01134 -0.03698 -0.01064 -0.03924 -0.00972 C -0.03976 -0.00926 -0.04028 -0.00926 -0.0408 -0.00902 C -0.04132 -0.00879 -0.04167 -0.00833 -0.04219 -0.0081 C -0.04306 -0.00764 -0.04375 -0.00764 -0.04462 -0.00717 C -0.04514 -0.00671 -0.04549 -0.00625 -0.04601 -0.00602 C -0.04688 -0.00555 -0.04775 -0.00555 -0.04844 -0.00509 C -0.04879 -0.00463 -0.04914 -0.00439 -0.04948 -0.00393 C -0.04983 -0.00347 -0.05018 -0.00301 -0.0507 -0.00254 C -0.05105 -0.00208 -0.05174 -0.00185 -0.05209 -0.00139 C -0.05243 -0.00092 -0.05261 -0.00046 -0.05296 -3.33333E-6 C -0.0533 0.00047 -0.05382 0.00047 -0.054 0.00116 C -0.05434 0.00162 -0.05434 0.00232 -0.05452 0.00301 C -0.05452 0.00371 -0.05469 0.00417 -0.05486 0.00463 C -0.05469 0.01135 -0.05469 0.01806 -0.05452 0.025 C -0.05434 0.02616 -0.05434 0.02755 -0.054 0.02894 C -0.05382 0.0301 -0.05296 0.03102 -0.05209 0.03148 C -0.05174 0.03172 -0.05139 0.03172 -0.05105 0.03195 C -0.05035 0.03241 -0.04983 0.03264 -0.04914 0.03311 C -0.04879 0.03311 -0.04827 0.03334 -0.04792 0.03357 C -0.04462 0.03542 -0.04792 0.0338 -0.04532 0.03496 C -0.04497 0.03565 -0.04445 0.03611 -0.0441 0.03658 C -0.04393 0.03704 -0.04375 0.03773 -0.04341 0.0382 C -0.04271 0.03912 -0.04202 0.03912 -0.04115 0.03959 C -0.0408 0.04005 -0.04046 0.04074 -0.03993 0.04121 C -0.03907 0.04167 -0.03698 0.04213 -0.03698 0.04236 C -0.03664 0.0426 -0.03629 0.04283 -0.03577 0.04306 C -0.03212 0.04514 -0.03664 0.04167 -0.0323 0.04468 C -0.03108 0.04561 -0.02986 0.04676 -0.02848 0.04769 C -0.02813 0.04815 -0.02761 0.04838 -0.02709 0.04885 C -0.02674 0.04908 -0.02622 0.04908 -0.02587 0.04931 C -0.02552 0.04954 -0.02518 0.05 -0.02466 0.05023 C -0.02431 0.05047 -0.02396 0.05047 -0.02361 0.0507 C -0.02327 0.05116 -0.02292 0.05162 -0.0224 0.05186 C -0.02118 0.05255 -0.01997 0.05301 -0.01858 0.05324 C -0.01806 0.05371 -0.01754 0.05394 -0.01719 0.0544 C -0.01667 0.05463 -0.01632 0.0551 -0.01598 0.05533 C -0.01528 0.05579 -0.01372 0.05648 -0.01372 0.05672 C -0.01268 0.05787 -0.01268 0.05811 -0.01146 0.0588 C -0.01094 0.05926 -0.01025 0.05949 -0.0099 0.05996 C -0.00903 0.06088 -0.00851 0.06204 -0.00764 0.06297 C -0.00382 0.0669 -0.00851 0.06181 -0.00452 0.06644 C -0.00382 0.06736 -0.00278 0.06829 -0.00191 0.06898 C -0.00018 0.07246 -0.0007 0.07084 3.88889E-6 0.07361 C 0.00017 0.07709 0.00017 0.08033 0.00034 0.0838 C 0.00052 0.08426 0.00086 0.08473 0.00086 0.08519 C 0.00086 0.08704 0.00069 0.08866 0.00034 0.09028 C -0.00018 0.09398 -0.00018 0.0926 -0.00105 0.09491 C -0.00313 0.09977 -0.00157 0.09815 -0.00382 0.1 C -0.00434 0.10116 -0.00469 0.10209 -0.00573 0.10301 C -0.00608 0.10348 -0.00677 0.10371 -0.0073 0.10417 C -0.01042 0.10672 -0.00834 0.10556 -0.01059 0.10672 C -0.01441 0.11019 -0.01042 0.10672 -0.01337 0.10857 C -0.01372 0.10903 -0.01407 0.10949 -0.01441 0.10973 C -0.01511 0.10996 -0.0158 0.10996 -0.01632 0.11019 C -0.01719 0.11042 -0.01789 0.11088 -0.01858 0.11111 L -0.02014 0.11181 C -0.02518 0.11158 -0.03039 0.11158 -0.03542 0.11111 C -0.03577 0.11111 -0.03611 0.11088 -0.03664 0.11065 C -0.03785 0.11019 -0.04028 0.10973 -0.04028 0.10996 C -0.0408 0.10926 -0.04115 0.10903 -0.0415 0.10857 C -0.04219 0.10834 -0.04358 0.10787 -0.0441 0.10764 C -0.04688 0.10672 -0.0441 0.10718 -0.04914 0.10602 C -0.05122 0.10579 -0.05157 0.10579 -0.0533 0.1051 C -0.05365 0.10486 -0.05417 0.10486 -0.05452 0.10463 C -0.05712 0.10278 -0.05382 0.1044 -0.05712 0.10255 C -0.05782 0.10209 -0.05938 0.10162 -0.05938 0.10186 C -0.05973 0.10116 -0.06025 0.10093 -0.06059 0.10047 C -0.06077 0.1 -0.06059 0.09931 -0.06094 0.09908 C -0.06129 0.09861 -0.06198 0.09792 -0.06198 0.09815 " pathEditMode="relative" rAng="0" ptsTypes="AAAAAAAAAAAAAAAAAAAAAAAAAAAAAAAAAAAAAAAAAAAAAAAAAAAAAAAAAAAAAAAAAAAAAAAAAAAAAA">
                                      <p:cBhvr>
                                        <p:cTn id="43" dur="2750" fill="hold"/>
                                        <p:tgtEl>
                                          <p:spTgt spid="24"/>
                                        </p:tgtEl>
                                        <p:attrNameLst>
                                          <p:attrName>ppt_x</p:attrName>
                                          <p:attrName>ppt_y</p:attrName>
                                        </p:attrNameLst>
                                      </p:cBhvr>
                                      <p:rCtr x="-3056" y="4977"/>
                                    </p:animMotion>
                                  </p:childTnLst>
                                </p:cTn>
                              </p:par>
                            </p:childTnLst>
                          </p:cTn>
                        </p:par>
                        <p:par>
                          <p:cTn id="44" fill="hold">
                            <p:stCondLst>
                              <p:cond delay="13750"/>
                            </p:stCondLst>
                            <p:childTnLst>
                              <p:par>
                                <p:cTn id="45" presetID="10" presetClass="exit" presetSubtype="0" fill="hold" nodeType="afterEffect">
                                  <p:stCondLst>
                                    <p:cond delay="0"/>
                                  </p:stCondLst>
                                  <p:childTnLst>
                                    <p:animEffect transition="out" filter="fade">
                                      <p:cBhvr>
                                        <p:cTn id="46" dur="500"/>
                                        <p:tgtEl>
                                          <p:spTgt spid="24"/>
                                        </p:tgtEl>
                                      </p:cBhvr>
                                    </p:animEffect>
                                    <p:set>
                                      <p:cBhvr>
                                        <p:cTn id="47" dur="1" fill="hold">
                                          <p:stCondLst>
                                            <p:cond delay="499"/>
                                          </p:stCondLst>
                                        </p:cTn>
                                        <p:tgtEl>
                                          <p:spTgt spid="24"/>
                                        </p:tgtEl>
                                        <p:attrNameLst>
                                          <p:attrName>style.visibility</p:attrName>
                                        </p:attrNameLst>
                                      </p:cBhvr>
                                      <p:to>
                                        <p:strVal val="hidden"/>
                                      </p:to>
                                    </p:set>
                                  </p:childTnLst>
                                </p:cTn>
                              </p:par>
                            </p:childTnLst>
                          </p:cTn>
                        </p:par>
                        <p:par>
                          <p:cTn id="48" fill="hold">
                            <p:stCondLst>
                              <p:cond delay="14250"/>
                            </p:stCondLst>
                            <p:childTnLst>
                              <p:par>
                                <p:cTn id="49" presetID="10" presetClass="entr" presetSubtype="0"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par>
                          <p:cTn id="52" fill="hold">
                            <p:stCondLst>
                              <p:cond delay="14750"/>
                            </p:stCondLst>
                            <p:childTnLst>
                              <p:par>
                                <p:cTn id="53" presetID="0" presetClass="path" presetSubtype="0" accel="50000" decel="50000" fill="hold" nodeType="afterEffect">
                                  <p:stCondLst>
                                    <p:cond delay="0"/>
                                  </p:stCondLst>
                                  <p:childTnLst>
                                    <p:animMotion origin="layout" path="M 2.77778E-6 -4.44444E-6 L -0.00087 0.09746 L 0.00364 0.12107 L 0.02309 0.12732 L 0.04444 0.11482 L 0.06927 0.08519 L 0.07118 0.00487 L 0.0684 0.11482 L 0.07673 0.12477 L 0.09253 0.12223 " pathEditMode="relative" rAng="0" ptsTypes="AAAAAAAAAA">
                                      <p:cBhvr>
                                        <p:cTn id="54" dur="2000" fill="hold"/>
                                        <p:tgtEl>
                                          <p:spTgt spid="30"/>
                                        </p:tgtEl>
                                        <p:attrNameLst>
                                          <p:attrName>ppt_x</p:attrName>
                                          <p:attrName>ppt_y</p:attrName>
                                        </p:attrNameLst>
                                      </p:cBhvr>
                                      <p:rCtr x="4583" y="6366"/>
                                    </p:animMotion>
                                  </p:childTnLst>
                                </p:cTn>
                              </p:par>
                            </p:childTnLst>
                          </p:cTn>
                        </p:par>
                        <p:par>
                          <p:cTn id="55" fill="hold">
                            <p:stCondLst>
                              <p:cond delay="16750"/>
                            </p:stCondLst>
                            <p:childTnLst>
                              <p:par>
                                <p:cTn id="56" presetID="10" presetClass="exit" presetSubtype="0" fill="hold" nodeType="afterEffect">
                                  <p:stCondLst>
                                    <p:cond delay="0"/>
                                  </p:stCondLst>
                                  <p:childTnLst>
                                    <p:animEffect transition="out" filter="fade">
                                      <p:cBhvr>
                                        <p:cTn id="57" dur="500"/>
                                        <p:tgtEl>
                                          <p:spTgt spid="30"/>
                                        </p:tgtEl>
                                      </p:cBhvr>
                                    </p:animEffect>
                                    <p:set>
                                      <p:cBhvr>
                                        <p:cTn id="58" dur="1" fill="hold">
                                          <p:stCondLst>
                                            <p:cond delay="499"/>
                                          </p:stCondLst>
                                        </p:cTn>
                                        <p:tgtEl>
                                          <p:spTgt spid="30"/>
                                        </p:tgtEl>
                                        <p:attrNameLst>
                                          <p:attrName>style.visibility</p:attrName>
                                        </p:attrNameLst>
                                      </p:cBhvr>
                                      <p:to>
                                        <p:strVal val="hidden"/>
                                      </p:to>
                                    </p:set>
                                  </p:childTnLst>
                                </p:cTn>
                              </p:par>
                            </p:childTnLst>
                          </p:cTn>
                        </p:par>
                        <p:par>
                          <p:cTn id="59" fill="hold">
                            <p:stCondLst>
                              <p:cond delay="17250"/>
                            </p:stCondLst>
                            <p:childTnLst>
                              <p:par>
                                <p:cTn id="60" presetID="10" presetClass="entr" presetSubtype="0"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childTnLst>
                          </p:cTn>
                        </p:par>
                        <p:par>
                          <p:cTn id="63" fill="hold">
                            <p:stCondLst>
                              <p:cond delay="17750"/>
                            </p:stCondLst>
                            <p:childTnLst>
                              <p:par>
                                <p:cTn id="64" presetID="0" presetClass="path" presetSubtype="0" accel="50000" decel="50000" fill="hold" nodeType="afterEffect">
                                  <p:stCondLst>
                                    <p:cond delay="0"/>
                                  </p:stCondLst>
                                  <p:childTnLst>
                                    <p:animMotion origin="layout" path="M -0.00035 0.00024 L -0.00035 0.11528 L 0.00417 0.03357 C 0.00538 0.03033 0.00677 0.02709 0.00799 0.02362 C 0.00937 0.01945 0.0092 0.01575 0.01163 0.0125 C 0.0125 0.01158 0.01354 0.01112 0.01441 0.01019 C 0.0151 0.00926 0.01545 0.00811 0.01632 0.00764 C 0.01979 0.00556 0.02361 0.0044 0.02743 0.00278 C 0.0283 0.00232 0.02934 0.00209 0.03021 0.00139 C 0.03264 -0.00069 0.03351 -0.00208 0.03663 -0.00231 C 0.04219 -0.00254 0.04774 -0.00231 0.05347 -0.00231 " pathEditMode="relative" rAng="0" ptsTypes="AAAAAAAAAAA">
                                      <p:cBhvr>
                                        <p:cTn id="65" dur="2750" fill="hold"/>
                                        <p:tgtEl>
                                          <p:spTgt spid="31"/>
                                        </p:tgtEl>
                                        <p:attrNameLst>
                                          <p:attrName>ppt_x</p:attrName>
                                          <p:attrName>ppt_y</p:attrName>
                                        </p:attrNameLst>
                                      </p:cBhvr>
                                      <p:rCtr x="2691" y="5602"/>
                                    </p:animMotion>
                                  </p:childTnLst>
                                </p:cTn>
                              </p:par>
                            </p:childTnLst>
                          </p:cTn>
                        </p:par>
                        <p:par>
                          <p:cTn id="66" fill="hold">
                            <p:stCondLst>
                              <p:cond delay="20500"/>
                            </p:stCondLst>
                            <p:childTnLst>
                              <p:par>
                                <p:cTn id="67" presetID="10" presetClass="exit" presetSubtype="0" fill="hold" nodeType="afterEffect">
                                  <p:stCondLst>
                                    <p:cond delay="0"/>
                                  </p:stCondLst>
                                  <p:childTnLst>
                                    <p:animEffect transition="out" filter="fade">
                                      <p:cBhvr>
                                        <p:cTn id="68" dur="500"/>
                                        <p:tgtEl>
                                          <p:spTgt spid="31"/>
                                        </p:tgtEl>
                                      </p:cBhvr>
                                    </p:animEffect>
                                    <p:set>
                                      <p:cBhvr>
                                        <p:cTn id="69" dur="1" fill="hold">
                                          <p:stCondLst>
                                            <p:cond delay="499"/>
                                          </p:stCondLst>
                                        </p:cTn>
                                        <p:tgtEl>
                                          <p:spTgt spid="31"/>
                                        </p:tgtEl>
                                        <p:attrNameLst>
                                          <p:attrName>style.visibility</p:attrName>
                                        </p:attrNameLst>
                                      </p:cBhvr>
                                      <p:to>
                                        <p:strVal val="hidden"/>
                                      </p:to>
                                    </p:set>
                                  </p:childTnLst>
                                </p:cTn>
                              </p:par>
                            </p:childTnLst>
                          </p:cTn>
                        </p:par>
                        <p:par>
                          <p:cTn id="70" fill="hold">
                            <p:stCondLst>
                              <p:cond delay="21000"/>
                            </p:stCondLst>
                            <p:childTnLst>
                              <p:par>
                                <p:cTn id="71" presetID="10" presetClass="entr" presetSubtype="0" fill="hold"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childTnLst>
                          </p:cTn>
                        </p:par>
                        <p:par>
                          <p:cTn id="74" fill="hold">
                            <p:stCondLst>
                              <p:cond delay="21500"/>
                            </p:stCondLst>
                            <p:childTnLst>
                              <p:par>
                                <p:cTn id="75" presetID="0" presetClass="path" presetSubtype="0" accel="50000" decel="50000" fill="hold" nodeType="afterEffect">
                                  <p:stCondLst>
                                    <p:cond delay="0"/>
                                  </p:stCondLst>
                                  <p:childTnLst>
                                    <p:animMotion origin="layout" path="M -3.61111E-6 -7.40741E-7 L -3.61111E-6 0.00023 C 0.00712 -0.00116 0.00157 -0.00023 0.00712 -0.00139 C 0.00816 -0.00162 0.00921 -0.00162 0.01042 -0.00208 C 0.01198 -0.00231 0.01355 -0.00255 0.01511 -0.00324 C 0.01598 -0.0037 0.01702 -0.0044 0.01789 -0.0044 L 0.02171 -0.00509 L 0.02605 -0.00694 C 0.02639 -0.00718 0.02691 -0.00764 0.02743 -0.00764 C 0.0283 -0.00787 0.03021 -0.00833 0.03125 -0.00903 C 0.0316 -0.00926 0.03212 -0.00995 0.03264 -0.01018 C 0.03316 -0.01065 0.03386 -0.01065 0.03455 -0.01088 C 0.0349 -0.01111 0.03542 -0.01134 0.03594 -0.01157 C 0.03681 -0.01227 0.03768 -0.01343 0.03872 -0.01389 C 0.03924 -0.01412 0.03976 -0.01435 0.04011 -0.01458 C 0.04445 -0.01782 0.04167 -0.01597 0.04445 -0.01898 C 0.0448 -0.01944 0.04549 -0.01991 0.04584 -0.02037 C 0.04653 -0.02106 0.04775 -0.02292 0.04775 -0.02268 C 0.04792 -0.02361 0.04792 -0.02454 0.04827 -0.02546 C 0.04983 -0.03032 0.04861 -0.0243 0.04966 -0.02917 C 0.05 -0.03079 0.05035 -0.03241 0.05052 -0.03426 C 0.05087 -0.0368 0.05105 -0.03935 0.05157 -0.0419 C 0.05157 -0.04236 0.05191 -0.04305 0.05209 -0.04375 C 0.05191 -0.04884 0.05191 -0.0537 0.05157 -0.0588 C 0.05139 -0.06018 0.05052 -0.06319 0.04966 -0.06458 C 0.04931 -0.06505 0.04861 -0.06528 0.04827 -0.06574 C 0.04775 -0.06643 0.0474 -0.06736 0.04688 -0.06759 C 0.04584 -0.06829 0.04497 -0.06852 0.04393 -0.06898 L 0.04115 -0.07014 C 0.04063 -0.07037 0.04011 -0.07083 0.03976 -0.07083 C 0.03438 -0.07176 0.03716 -0.0713 0.03125 -0.07199 C 0.02743 -0.07176 0.02396 -0.07199 0.02032 -0.07083 C 0.0198 -0.0706 0.01927 -0.07037 0.01893 -0.07014 C 0.01806 -0.06991 0.01736 -0.06991 0.0165 -0.06968 C 0.01528 -0.06921 0.01268 -0.06829 0.01268 -0.06805 C 0.01233 -0.06782 0.01216 -0.06736 0.01181 -0.06713 C 0.01094 -0.06643 0.00816 -0.06597 0.00747 -0.06574 C 0.00348 -0.06389 0.00834 -0.06643 0.00521 -0.06389 C 0.00469 -0.06366 0.00417 -0.06343 0.00365 -0.06319 C 0.0033 -0.06273 0.00278 -0.06227 0.00226 -0.06204 C 0.00174 -0.06157 0.00105 -0.06134 0.00035 -0.06065 C -0.00034 -0.05995 -0.00069 -0.0588 -0.00156 -0.0581 L -0.00295 -0.05694 C -0.00538 -0.05185 -0.00208 -0.0581 -0.0052 -0.0537 C -0.00607 -0.05278 -0.00659 -0.05069 -0.00711 -0.0493 C -0.00868 -0.04583 -0.0085 -0.0463 -0.01007 -0.04421 C -0.01024 -0.04259 -0.01076 -0.04097 -0.01093 -0.03935 C -0.01163 -0.0338 -0.01128 -0.0368 -0.0118 -0.03032 C -0.0118 -0.0169 -0.0118 -0.00347 -0.01145 0.00995 C -0.01128 0.01412 -0.01145 0.01829 -0.01041 0.02199 C -0.00989 0.02407 -0.00989 0.02431 -0.00954 0.02639 C -0.00937 0.02755 -0.0092 0.02847 -0.00902 0.02963 C -0.00885 0.03079 -0.00833 0.03218 -0.00816 0.03333 C -0.00798 0.03403 -0.00746 0.0382 -0.00711 0.03912 C -0.00694 0.03982 -0.00659 0.04028 -0.00625 0.04097 C -0.00607 0.04167 -0.0059 0.04236 -0.00573 0.04282 C -0.0052 0.04468 -0.00434 0.04653 -0.00329 0.04792 C -0.00295 0.04838 -0.00243 0.04861 -0.00191 0.04907 C -0.00156 0.04954 -0.00139 0.05023 -0.00104 0.05046 C 0.00052 0.05139 0.00209 0.05185 0.00365 0.05232 C 0.00504 0.05278 0.00573 0.05347 0.00712 0.0537 C 0.00868 0.05394 0.01059 0.05394 0.01233 0.05417 C 0.01268 0.0544 0.0132 0.05463 0.01372 0.05486 C 0.01493 0.05532 0.01754 0.05579 0.01893 0.05625 C 0.02153 0.05579 0.0224 0.05579 0.02448 0.05486 C 0.02552 0.0544 0.02639 0.0537 0.02743 0.0537 L 0.0316 0.05301 C 0.03386 0.05255 0.0382 0.05162 0.0382 0.05185 C 0.03907 0.05139 0.03976 0.0507 0.04063 0.05046 C 0.04167 0.05 0.04375 0.05 0.04497 0.04907 C 0.04618 0.04838 0.04948 0.04537 0.05018 0.04352 L 0.05052 0.04213 " pathEditMode="relative" rAng="0" ptsTypes="AAAAAAAAAAAAAAAAAAAAAAAAAAAAAAAAAAAAAAAAAAAAAAAAAAAAAAAAAAAAAAAAAAAAAAAA">
                                      <p:cBhvr>
                                        <p:cTn id="76" dur="2750" fill="hold"/>
                                        <p:tgtEl>
                                          <p:spTgt spid="32"/>
                                        </p:tgtEl>
                                        <p:attrNameLst>
                                          <p:attrName>ppt_x</p:attrName>
                                          <p:attrName>ppt_y</p:attrName>
                                        </p:attrNameLst>
                                      </p:cBhvr>
                                      <p:rCtr x="2014" y="-787"/>
                                    </p:animMotion>
                                  </p:childTnLst>
                                </p:cTn>
                              </p:par>
                            </p:childTnLst>
                          </p:cTn>
                        </p:par>
                        <p:par>
                          <p:cTn id="77" fill="hold">
                            <p:stCondLst>
                              <p:cond delay="24250"/>
                            </p:stCondLst>
                            <p:childTnLst>
                              <p:par>
                                <p:cTn id="78" presetID="10" presetClass="exit" presetSubtype="0" fill="hold" nodeType="afterEffect">
                                  <p:stCondLst>
                                    <p:cond delay="0"/>
                                  </p:stCondLst>
                                  <p:childTnLst>
                                    <p:animEffect transition="out" filter="fade">
                                      <p:cBhvr>
                                        <p:cTn id="79" dur="500"/>
                                        <p:tgtEl>
                                          <p:spTgt spid="32"/>
                                        </p:tgtEl>
                                      </p:cBhvr>
                                    </p:animEffect>
                                    <p:set>
                                      <p:cBhvr>
                                        <p:cTn id="80"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2 2"/>
          <p:cNvSpPr/>
          <p:nvPr/>
        </p:nvSpPr>
        <p:spPr>
          <a:xfrm rot="1805263">
            <a:off x="2111500" y="1495775"/>
            <a:ext cx="5054181" cy="5054181"/>
          </a:xfrm>
          <a:prstGeom prst="irregularSeal2">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8020050" y="227397"/>
            <a:ext cx="1123947" cy="504056"/>
            <a:chOff x="8020930" y="1700808"/>
            <a:chExt cx="1159582" cy="504056"/>
          </a:xfrm>
          <a:solidFill>
            <a:schemeClr val="accent6"/>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Teach</a:t>
              </a:r>
            </a:p>
          </p:txBody>
        </p:sp>
      </p:grpSp>
      <p:sp>
        <p:nvSpPr>
          <p:cNvPr id="11" name="Rectangle: Rounded Corners 11">
            <a:extLst>
              <a:ext uri="{FF2B5EF4-FFF2-40B4-BE49-F238E27FC236}">
                <a16:creationId xmlns:a16="http://schemas.microsoft.com/office/drawing/2014/main" xmlns="" id="{E72A1580-977E-4A81-BDD6-81944D43756D}"/>
              </a:ext>
            </a:extLst>
          </p:cNvPr>
          <p:cNvSpPr/>
          <p:nvPr/>
        </p:nvSpPr>
        <p:spPr>
          <a:xfrm>
            <a:off x="814388" y="1052513"/>
            <a:ext cx="7515225" cy="936625"/>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2400" dirty="0">
                <a:solidFill>
                  <a:schemeClr val="tx1"/>
                </a:solidFill>
                <a:latin typeface="Twinkl" pitchFamily="50" charset="0"/>
              </a:rPr>
              <a:t>Today, we are learning to identify the different sounds that </a:t>
            </a:r>
            <a:r>
              <a:rPr lang="en-GB" sz="2400" b="1" dirty="0">
                <a:solidFill>
                  <a:schemeClr val="tx1"/>
                </a:solidFill>
                <a:latin typeface="Twinkl" pitchFamily="50" charset="0"/>
              </a:rPr>
              <a:t>s</a:t>
            </a:r>
            <a:r>
              <a:rPr lang="en-GB" sz="2400" dirty="0">
                <a:solidFill>
                  <a:schemeClr val="tx1"/>
                </a:solidFill>
                <a:latin typeface="Twinkl" pitchFamily="50" charset="0"/>
              </a:rPr>
              <a:t> can make.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6024" y="2641598"/>
            <a:ext cx="2780350" cy="5571067"/>
          </a:xfrm>
          <a:prstGeom prst="rect">
            <a:avLst/>
          </a:prstGeom>
        </p:spPr>
      </p:pic>
    </p:spTree>
    <p:extLst>
      <p:ext uri="{BB962C8B-B14F-4D97-AF65-F5344CB8AC3E}">
        <p14:creationId xmlns:p14="http://schemas.microsoft.com/office/powerpoint/2010/main" val="1102314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8BF56"/>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23333"/>
            <a:ext cx="8208912" cy="5960533"/>
          </a:xfrm>
          <a:prstGeom prst="roundRect">
            <a:avLst>
              <a:gd name="adj" fmla="val 2758"/>
            </a:avLst>
          </a:prstGeom>
          <a:ln w="28575">
            <a:solidFill>
              <a:schemeClr val="bg1"/>
            </a:solidFill>
          </a:ln>
        </p:spPr>
      </p:pic>
      <p:grpSp>
        <p:nvGrpSpPr>
          <p:cNvPr id="6" name="Group 5"/>
          <p:cNvGrpSpPr/>
          <p:nvPr/>
        </p:nvGrpSpPr>
        <p:grpSpPr>
          <a:xfrm>
            <a:off x="8020050" y="227397"/>
            <a:ext cx="1123947" cy="504056"/>
            <a:chOff x="8020930" y="1700808"/>
            <a:chExt cx="1159582" cy="504056"/>
          </a:xfrm>
          <a:solidFill>
            <a:schemeClr val="accent6"/>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Teach</a:t>
              </a:r>
            </a:p>
          </p:txBody>
        </p:sp>
      </p:gr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5920" y="2802465"/>
            <a:ext cx="1547169" cy="3361267"/>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7478" y="2844800"/>
            <a:ext cx="1068748" cy="3318933"/>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0487" y="2904067"/>
            <a:ext cx="1160707" cy="3242732"/>
          </a:xfrm>
          <a:prstGeom prst="rect">
            <a:avLst/>
          </a:prstGeom>
        </p:spPr>
      </p:pic>
      <p:sp>
        <p:nvSpPr>
          <p:cNvPr id="9" name="Rounded Rectangle 8"/>
          <p:cNvSpPr/>
          <p:nvPr/>
        </p:nvSpPr>
        <p:spPr>
          <a:xfrm>
            <a:off x="611560" y="5156200"/>
            <a:ext cx="7920880" cy="1081112"/>
          </a:xfrm>
          <a:prstGeom prst="roundRect">
            <a:avLst>
              <a:gd name="adj" fmla="val 544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dirty="0">
                <a:solidFill>
                  <a:schemeClr val="tx1"/>
                </a:solidFill>
                <a:latin typeface="Twinkl" pitchFamily="50" charset="0"/>
              </a:rPr>
              <a:t>Kit and Sam were visiting their friend, Fran. They had worked together to fix an old treasure map from Fran’s grandfather. The map lead them to an island in Asia and they sailed off with glee. </a:t>
            </a:r>
          </a:p>
        </p:txBody>
      </p:sp>
    </p:spTree>
    <p:extLst>
      <p:ext uri="{BB962C8B-B14F-4D97-AF65-F5344CB8AC3E}">
        <p14:creationId xmlns:p14="http://schemas.microsoft.com/office/powerpoint/2010/main" val="3089774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1C1C1C"/>
      </a:dk1>
      <a:lt1>
        <a:sysClr val="window" lastClr="FFFFFF"/>
      </a:lt1>
      <a:dk2>
        <a:srgbClr val="4A4A4A"/>
      </a:dk2>
      <a:lt2>
        <a:srgbClr val="F4F2F2"/>
      </a:lt2>
      <a:accent1>
        <a:srgbClr val="653C8F"/>
      </a:accent1>
      <a:accent2>
        <a:srgbClr val="F0821A"/>
      </a:accent2>
      <a:accent3>
        <a:srgbClr val="CB4793"/>
      </a:accent3>
      <a:accent4>
        <a:srgbClr val="009640"/>
      </a:accent4>
      <a:accent5>
        <a:srgbClr val="F9B000"/>
      </a:accent5>
      <a:accent6>
        <a:srgbClr val="00938F"/>
      </a:accent6>
      <a:hlink>
        <a:srgbClr val="00B0F0"/>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winkl Phonics Level 6 PowerPoint Template" id="{94A54425-6DA1-4DAF-9EBD-449854E99306}" vid="{9A32609E-5161-4286-B935-ABA7241FC2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TotalTime>
  <Words>670</Words>
  <Application>Microsoft Office PowerPoint</Application>
  <PresentationFormat>On-screen Show (4:3)</PresentationFormat>
  <Paragraphs>132</Paragraphs>
  <Slides>29</Slides>
  <Notes>0</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Twinkl</vt:lpstr>
      <vt:lpstr>Twinkl SemiBold</vt:lpstr>
      <vt:lpstr>Tuffy-TTF</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Fishy Fun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Dolphin Watch</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Guidance for Video/Audio in PowerPoints</dc:title>
  <dc:creator>Charlotte Walker</dc:creator>
  <cp:lastModifiedBy>Stephanie Bachewich</cp:lastModifiedBy>
  <cp:revision>15</cp:revision>
  <dcterms:created xsi:type="dcterms:W3CDTF">2019-03-27T09:18:24Z</dcterms:created>
  <dcterms:modified xsi:type="dcterms:W3CDTF">2020-03-25T09:25:02Z</dcterms:modified>
</cp:coreProperties>
</file>